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324" r:id="rId3"/>
    <p:sldId id="317" r:id="rId4"/>
    <p:sldId id="261" r:id="rId5"/>
    <p:sldId id="323" r:id="rId6"/>
    <p:sldId id="265" r:id="rId7"/>
    <p:sldId id="330" r:id="rId8"/>
    <p:sldId id="327" r:id="rId9"/>
    <p:sldId id="328" r:id="rId10"/>
    <p:sldId id="278" r:id="rId11"/>
    <p:sldId id="334" r:id="rId12"/>
    <p:sldId id="331" r:id="rId13"/>
    <p:sldId id="312" r:id="rId14"/>
    <p:sldId id="316" r:id="rId15"/>
    <p:sldId id="310" r:id="rId16"/>
    <p:sldId id="306" r:id="rId17"/>
    <p:sldId id="286" r:id="rId18"/>
  </p:sldIdLst>
  <p:sldSz cx="9144000" cy="6858000" type="screen4x3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A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32" autoAdjust="0"/>
    <p:restoredTop sz="94660"/>
  </p:normalViewPr>
  <p:slideViewPr>
    <p:cSldViewPr>
      <p:cViewPr varScale="1">
        <p:scale>
          <a:sx n="106" d="100"/>
          <a:sy n="106" d="100"/>
        </p:scale>
        <p:origin x="-13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omek\KBR%202009%20-%20FINAL\Raport%203%20i%204\08-Badanie%20gospodarstw%20domowych\15.7_v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style val="4"/>
  <c:chart>
    <c:autoTitleDeleted val="1"/>
    <c:plotArea>
      <c:layout>
        <c:manualLayout>
          <c:layoutTarget val="inner"/>
          <c:xMode val="edge"/>
          <c:yMode val="edge"/>
          <c:x val="9.2651757188498524E-2"/>
          <c:y val="0.14470320752384022"/>
          <c:w val="0.88338658146964777"/>
          <c:h val="0.69250820743552111"/>
        </c:manualLayout>
      </c:layout>
      <c:barChart>
        <c:barDir val="col"/>
        <c:grouping val="clustered"/>
        <c:ser>
          <c:idx val="0"/>
          <c:order val="0"/>
          <c:dLbls>
            <c:numFmt formatCode="0%" sourceLinked="0"/>
            <c:showVal val="1"/>
          </c:dLbls>
          <c:cat>
            <c:strRef>
              <c:f>'15.7.1'!$C$5:$F$5</c:f>
              <c:strCache>
                <c:ptCount val="4"/>
                <c:pt idx="0">
                  <c:v>transport zbiorowy</c:v>
                </c:pt>
                <c:pt idx="1">
                  <c:v>transport indywidualny</c:v>
                </c:pt>
                <c:pt idx="2">
                  <c:v>transport pieszy</c:v>
                </c:pt>
                <c:pt idx="3">
                  <c:v>transport rowerowy</c:v>
                </c:pt>
              </c:strCache>
            </c:strRef>
          </c:cat>
          <c:val>
            <c:numRef>
              <c:f>'15.7.1'!$C$6:$F$6</c:f>
              <c:numCache>
                <c:formatCode>#,##0%</c:formatCode>
                <c:ptCount val="4"/>
                <c:pt idx="0">
                  <c:v>0.37515375628059211</c:v>
                </c:pt>
                <c:pt idx="1">
                  <c:v>0.39216462304873939</c:v>
                </c:pt>
                <c:pt idx="2">
                  <c:v>0.21388381347371205</c:v>
                </c:pt>
                <c:pt idx="3">
                  <c:v>2.0546516975404081E-2</c:v>
                </c:pt>
              </c:numCache>
            </c:numRef>
          </c:val>
        </c:ser>
        <c:axId val="74866048"/>
        <c:axId val="75359360"/>
      </c:barChart>
      <c:catAx>
        <c:axId val="74866048"/>
        <c:scaling>
          <c:orientation val="minMax"/>
        </c:scaling>
        <c:axPos val="b"/>
        <c:numFmt formatCode="#,##0" sourceLinked="1"/>
        <c:tickLblPos val="nextTo"/>
        <c:crossAx val="75359360"/>
        <c:crosses val="autoZero"/>
        <c:auto val="1"/>
        <c:lblAlgn val="ctr"/>
        <c:lblOffset val="100"/>
      </c:catAx>
      <c:valAx>
        <c:axId val="75359360"/>
        <c:scaling>
          <c:orientation val="minMax"/>
          <c:max val="1"/>
        </c:scaling>
        <c:axPos val="l"/>
        <c:majorGridlines/>
        <c:numFmt formatCode="#,##0%" sourceLinked="0"/>
        <c:tickLblPos val="nextTo"/>
        <c:txPr>
          <a:bodyPr rot="0" vert="horz"/>
          <a:lstStyle/>
          <a:p>
            <a:pPr>
              <a:defRPr/>
            </a:pPr>
            <a:endParaRPr lang="pl-PL"/>
          </a:p>
        </c:txPr>
        <c:crossAx val="74866048"/>
        <c:crosses val="autoZero"/>
        <c:crossBetween val="between"/>
        <c:majorUnit val="0.2"/>
      </c:valAx>
    </c:plotArea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E25CCF-5D92-44DB-A5C0-09042836FB2C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4C4A302-B9EF-4260-A284-CA538AA6F247}">
      <dgm:prSet phldrT="[Tekst]" custT="1"/>
      <dgm:spPr/>
      <dgm:t>
        <a:bodyPr/>
        <a:lstStyle/>
        <a:p>
          <a:r>
            <a:rPr lang="pl-PL" sz="2500" dirty="0" smtClean="0"/>
            <a:t>Transportowy model symulacyjny miasta   Gdańska</a:t>
          </a:r>
          <a:endParaRPr lang="pl-PL" sz="2500" dirty="0"/>
        </a:p>
      </dgm:t>
    </dgm:pt>
    <dgm:pt modelId="{FF8DC30B-A659-4799-8575-D760D2DA4B70}" type="parTrans" cxnId="{50C9742B-E5CF-4AEA-84D0-25F8BFD16E65}">
      <dgm:prSet/>
      <dgm:spPr/>
      <dgm:t>
        <a:bodyPr/>
        <a:lstStyle/>
        <a:p>
          <a:endParaRPr lang="pl-PL" sz="1400"/>
        </a:p>
      </dgm:t>
    </dgm:pt>
    <dgm:pt modelId="{8FE863DC-4CC1-4E61-9D27-F1DC120E2FED}" type="sibTrans" cxnId="{50C9742B-E5CF-4AEA-84D0-25F8BFD16E65}">
      <dgm:prSet/>
      <dgm:spPr/>
      <dgm:t>
        <a:bodyPr/>
        <a:lstStyle/>
        <a:p>
          <a:endParaRPr lang="pl-PL" sz="1400"/>
        </a:p>
      </dgm:t>
    </dgm:pt>
    <dgm:pt modelId="{05E23AFF-C608-455A-B0C4-6F896657DCBA}">
      <dgm:prSet phldrT="[Tekst]" custT="1"/>
      <dgm:spPr/>
      <dgm:t>
        <a:bodyPr/>
        <a:lstStyle/>
        <a:p>
          <a:r>
            <a:rPr lang="pl-PL" sz="1400" dirty="0" smtClean="0"/>
            <a:t>Biuro Rozwoju Gdańska</a:t>
          </a:r>
          <a:endParaRPr lang="pl-PL" sz="1400" dirty="0"/>
        </a:p>
      </dgm:t>
    </dgm:pt>
    <dgm:pt modelId="{B74D496F-00E7-4B4A-AC95-B43315110336}" type="parTrans" cxnId="{1FF23785-9ABD-41B2-B282-CFF3E235D18D}">
      <dgm:prSet/>
      <dgm:spPr/>
      <dgm:t>
        <a:bodyPr/>
        <a:lstStyle/>
        <a:p>
          <a:endParaRPr lang="pl-PL" sz="1400"/>
        </a:p>
      </dgm:t>
    </dgm:pt>
    <dgm:pt modelId="{6496F3A8-1D51-4D2E-924E-D45C32E2E69B}" type="sibTrans" cxnId="{1FF23785-9ABD-41B2-B282-CFF3E235D18D}">
      <dgm:prSet/>
      <dgm:spPr/>
      <dgm:t>
        <a:bodyPr/>
        <a:lstStyle/>
        <a:p>
          <a:endParaRPr lang="pl-PL" sz="1400"/>
        </a:p>
      </dgm:t>
    </dgm:pt>
    <dgm:pt modelId="{62FDD9C7-B4FD-4A7F-8686-EA1B31FFEB51}">
      <dgm:prSet phldrT="[Tekst]" custT="1"/>
      <dgm:spPr/>
      <dgm:t>
        <a:bodyPr/>
        <a:lstStyle/>
        <a:p>
          <a:r>
            <a:rPr lang="pl-PL" sz="1400" dirty="0" smtClean="0"/>
            <a:t>Fundacja Rozwoju Inżynierii Lądowej</a:t>
          </a:r>
          <a:endParaRPr lang="pl-PL" sz="1400" dirty="0"/>
        </a:p>
      </dgm:t>
    </dgm:pt>
    <dgm:pt modelId="{F7F52D60-769B-41B7-AA92-C7168FEA3B53}" type="parTrans" cxnId="{8DD02227-0766-4FD7-B997-E59EE0537CAA}">
      <dgm:prSet/>
      <dgm:spPr/>
      <dgm:t>
        <a:bodyPr/>
        <a:lstStyle/>
        <a:p>
          <a:endParaRPr lang="pl-PL" sz="1400"/>
        </a:p>
      </dgm:t>
    </dgm:pt>
    <dgm:pt modelId="{BFF3E8EC-E80C-4C67-9144-A9C038AF42A4}" type="sibTrans" cxnId="{8DD02227-0766-4FD7-B997-E59EE0537CAA}">
      <dgm:prSet/>
      <dgm:spPr/>
      <dgm:t>
        <a:bodyPr/>
        <a:lstStyle/>
        <a:p>
          <a:endParaRPr lang="pl-PL" sz="1400"/>
        </a:p>
      </dgm:t>
    </dgm:pt>
    <dgm:pt modelId="{7C663B17-581D-4CED-BD09-7C475538182A}">
      <dgm:prSet phldrT="[Tekst]" custT="1"/>
      <dgm:spPr/>
      <dgm:t>
        <a:bodyPr/>
        <a:lstStyle/>
        <a:p>
          <a:r>
            <a:rPr lang="pl-PL" sz="1400" dirty="0" smtClean="0"/>
            <a:t>Politechnika Gdańska</a:t>
          </a:r>
          <a:endParaRPr lang="pl-PL" sz="1400" dirty="0"/>
        </a:p>
      </dgm:t>
    </dgm:pt>
    <dgm:pt modelId="{C4C1D229-866C-470E-B48C-4F59EAECA096}" type="parTrans" cxnId="{FBED1514-A15F-4226-BB83-06652B67D5C5}">
      <dgm:prSet/>
      <dgm:spPr/>
      <dgm:t>
        <a:bodyPr/>
        <a:lstStyle/>
        <a:p>
          <a:endParaRPr lang="pl-PL" sz="1400"/>
        </a:p>
      </dgm:t>
    </dgm:pt>
    <dgm:pt modelId="{8320B279-02AF-4D74-840D-70BCAABCC3DF}" type="sibTrans" cxnId="{FBED1514-A15F-4226-BB83-06652B67D5C5}">
      <dgm:prSet/>
      <dgm:spPr/>
      <dgm:t>
        <a:bodyPr/>
        <a:lstStyle/>
        <a:p>
          <a:endParaRPr lang="pl-PL" sz="1400"/>
        </a:p>
      </dgm:t>
    </dgm:pt>
    <dgm:pt modelId="{1F753200-2799-4BEC-98A2-68F86B2E73C8}">
      <dgm:prSet phldrT="[Tekst]" custT="1"/>
      <dgm:spPr/>
      <dgm:t>
        <a:bodyPr/>
        <a:lstStyle/>
        <a:p>
          <a:r>
            <a:rPr lang="pl-PL" sz="1400" dirty="0" smtClean="0"/>
            <a:t>ZTM</a:t>
          </a:r>
          <a:endParaRPr lang="pl-PL" sz="1400" dirty="0"/>
        </a:p>
      </dgm:t>
    </dgm:pt>
    <dgm:pt modelId="{2466FFB1-9164-4E36-88BE-F6977EF1B6A3}" type="parTrans" cxnId="{153CA17C-02A0-4012-BE2D-AF798BDEB5FA}">
      <dgm:prSet/>
      <dgm:spPr/>
      <dgm:t>
        <a:bodyPr/>
        <a:lstStyle/>
        <a:p>
          <a:endParaRPr lang="pl-PL" sz="1400"/>
        </a:p>
      </dgm:t>
    </dgm:pt>
    <dgm:pt modelId="{A106FEEC-F329-461E-A55B-C179D79ECC12}" type="sibTrans" cxnId="{153CA17C-02A0-4012-BE2D-AF798BDEB5FA}">
      <dgm:prSet/>
      <dgm:spPr/>
      <dgm:t>
        <a:bodyPr/>
        <a:lstStyle/>
        <a:p>
          <a:endParaRPr lang="pl-PL" sz="1400"/>
        </a:p>
      </dgm:t>
    </dgm:pt>
    <dgm:pt modelId="{C6819EEE-8C7A-41CE-A36A-1A106B074740}">
      <dgm:prSet phldrT="[Tekst]" custT="1"/>
      <dgm:spPr/>
      <dgm:t>
        <a:bodyPr/>
        <a:lstStyle/>
        <a:p>
          <a:r>
            <a:rPr lang="pl-PL" sz="1400" smtClean="0"/>
            <a:t>Politechnika</a:t>
          </a:r>
          <a:r>
            <a:rPr lang="pl-PL" sz="1400" baseline="0" smtClean="0"/>
            <a:t> Krakowska</a:t>
          </a:r>
          <a:endParaRPr lang="pl-PL" sz="1400" dirty="0"/>
        </a:p>
      </dgm:t>
    </dgm:pt>
    <dgm:pt modelId="{98BE0361-82E2-4A10-8A38-3D4F7265769C}" type="parTrans" cxnId="{AEDBE978-902F-4082-9379-A109F3F009E7}">
      <dgm:prSet/>
      <dgm:spPr/>
      <dgm:t>
        <a:bodyPr/>
        <a:lstStyle/>
        <a:p>
          <a:endParaRPr lang="pl-PL" sz="1400"/>
        </a:p>
      </dgm:t>
    </dgm:pt>
    <dgm:pt modelId="{A0F2AE44-FB58-42D7-932D-C297726C9B9B}" type="sibTrans" cxnId="{AEDBE978-902F-4082-9379-A109F3F009E7}">
      <dgm:prSet/>
      <dgm:spPr/>
      <dgm:t>
        <a:bodyPr/>
        <a:lstStyle/>
        <a:p>
          <a:endParaRPr lang="pl-PL" sz="1400"/>
        </a:p>
      </dgm:t>
    </dgm:pt>
    <dgm:pt modelId="{0319A4D5-C93F-4FED-8760-48F646246457}">
      <dgm:prSet phldrT="[Tekst]" custT="1"/>
      <dgm:spPr/>
      <dgm:t>
        <a:bodyPr/>
        <a:lstStyle/>
        <a:p>
          <a:r>
            <a:rPr lang="pl-PL" sz="1400" dirty="0" smtClean="0"/>
            <a:t>Biuro Inżynierii Komunikacyjnej</a:t>
          </a:r>
          <a:endParaRPr lang="pl-PL" sz="1400" dirty="0"/>
        </a:p>
      </dgm:t>
    </dgm:pt>
    <dgm:pt modelId="{73A6A585-50FA-42F7-BCC9-A997165A67F2}" type="parTrans" cxnId="{D917EBF6-68DA-4B0B-AF6F-F837AC7C87FC}">
      <dgm:prSet/>
      <dgm:spPr/>
      <dgm:t>
        <a:bodyPr/>
        <a:lstStyle/>
        <a:p>
          <a:endParaRPr lang="pl-PL" sz="1400"/>
        </a:p>
      </dgm:t>
    </dgm:pt>
    <dgm:pt modelId="{183DEBFE-8297-449F-B625-5181D5AD4446}" type="sibTrans" cxnId="{D917EBF6-68DA-4B0B-AF6F-F837AC7C87FC}">
      <dgm:prSet/>
      <dgm:spPr/>
      <dgm:t>
        <a:bodyPr/>
        <a:lstStyle/>
        <a:p>
          <a:endParaRPr lang="pl-PL" sz="1400"/>
        </a:p>
      </dgm:t>
    </dgm:pt>
    <dgm:pt modelId="{DFF0B9E4-161B-4C70-9A39-80CF65718C2D}">
      <dgm:prSet phldrT="[Tekst]" custT="1"/>
      <dgm:spPr/>
      <dgm:t>
        <a:bodyPr/>
        <a:lstStyle/>
        <a:p>
          <a:r>
            <a:rPr lang="pl-PL" sz="1400" dirty="0" err="1" smtClean="0"/>
            <a:t>ZDiZ</a:t>
          </a:r>
          <a:endParaRPr lang="pl-PL" sz="1400" dirty="0"/>
        </a:p>
      </dgm:t>
    </dgm:pt>
    <dgm:pt modelId="{AFA066EB-DE7A-471D-8F48-5CA10D6B4F46}" type="parTrans" cxnId="{C56391C3-19CB-4ECB-ABAC-3BFA0CE3B3C7}">
      <dgm:prSet/>
      <dgm:spPr/>
      <dgm:t>
        <a:bodyPr/>
        <a:lstStyle/>
        <a:p>
          <a:endParaRPr lang="pl-PL" sz="1400"/>
        </a:p>
      </dgm:t>
    </dgm:pt>
    <dgm:pt modelId="{36F6117B-5B6A-463F-8886-A72242D22FA7}" type="sibTrans" cxnId="{C56391C3-19CB-4ECB-ABAC-3BFA0CE3B3C7}">
      <dgm:prSet/>
      <dgm:spPr/>
      <dgm:t>
        <a:bodyPr/>
        <a:lstStyle/>
        <a:p>
          <a:endParaRPr lang="pl-PL" sz="1400"/>
        </a:p>
      </dgm:t>
    </dgm:pt>
    <dgm:pt modelId="{BFBC9495-1429-4F0D-898E-04849F27D522}" type="pres">
      <dgm:prSet presAssocID="{3EE25CCF-5D92-44DB-A5C0-09042836FB2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B76FBDBF-9F05-488F-82FA-10032167F14A}" type="pres">
      <dgm:prSet presAssocID="{3EE25CCF-5D92-44DB-A5C0-09042836FB2C}" presName="radial" presStyleCnt="0">
        <dgm:presLayoutVars>
          <dgm:animLvl val="ctr"/>
        </dgm:presLayoutVars>
      </dgm:prSet>
      <dgm:spPr/>
    </dgm:pt>
    <dgm:pt modelId="{581BCE25-9034-4EA0-9297-A6A06A6E548B}" type="pres">
      <dgm:prSet presAssocID="{F4C4A302-B9EF-4260-A284-CA538AA6F247}" presName="centerShape" presStyleLbl="vennNode1" presStyleIdx="0" presStyleCnt="8"/>
      <dgm:spPr/>
      <dgm:t>
        <a:bodyPr/>
        <a:lstStyle/>
        <a:p>
          <a:endParaRPr lang="pl-PL"/>
        </a:p>
      </dgm:t>
    </dgm:pt>
    <dgm:pt modelId="{788FD9AE-9AA5-4003-BDCD-3B0B2A612263}" type="pres">
      <dgm:prSet presAssocID="{05E23AFF-C608-455A-B0C4-6F896657DCBA}" presName="node" presStyleLbl="vennNode1" presStyleIdx="1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B43327B-3F01-457B-B8DD-506C160CA135}" type="pres">
      <dgm:prSet presAssocID="{62FDD9C7-B4FD-4A7F-8686-EA1B31FFEB51}" presName="node" presStyleLbl="vennNode1" presStyleIdx="2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D4C404E-ECE7-4124-AC0A-E92C22674EEA}" type="pres">
      <dgm:prSet presAssocID="{7C663B17-581D-4CED-BD09-7C475538182A}" presName="node" presStyleLbl="vennNode1" presStyleIdx="3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F5C5882-84C3-4963-8E9A-0C727271005A}" type="pres">
      <dgm:prSet presAssocID="{1F753200-2799-4BEC-98A2-68F86B2E73C8}" presName="node" presStyleLbl="vennNode1" presStyleIdx="4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DCD702A-DDD9-441E-AEB8-7B7725516F43}" type="pres">
      <dgm:prSet presAssocID="{DFF0B9E4-161B-4C70-9A39-80CF65718C2D}" presName="node" presStyleLbl="vennNode1" presStyleIdx="5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0FF9832-376E-4D42-A027-1BA3E360C8D4}" type="pres">
      <dgm:prSet presAssocID="{0319A4D5-C93F-4FED-8760-48F646246457}" presName="node" presStyleLbl="vennNode1" presStyleIdx="6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F9EAD8-73E9-4D91-865D-D762D12E648C}" type="pres">
      <dgm:prSet presAssocID="{C6819EEE-8C7A-41CE-A36A-1A106B074740}" presName="node" presStyleLbl="vennNode1" presStyleIdx="7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BED1514-A15F-4226-BB83-06652B67D5C5}" srcId="{F4C4A302-B9EF-4260-A284-CA538AA6F247}" destId="{7C663B17-581D-4CED-BD09-7C475538182A}" srcOrd="2" destOrd="0" parTransId="{C4C1D229-866C-470E-B48C-4F59EAECA096}" sibTransId="{8320B279-02AF-4D74-840D-70BCAABCC3DF}"/>
    <dgm:cxn modelId="{9E594CE1-D46E-47D5-9DF6-A220AD09F373}" type="presOf" srcId="{C6819EEE-8C7A-41CE-A36A-1A106B074740}" destId="{03F9EAD8-73E9-4D91-865D-D762D12E648C}" srcOrd="0" destOrd="0" presId="urn:microsoft.com/office/officeart/2005/8/layout/radial3"/>
    <dgm:cxn modelId="{1FF23785-9ABD-41B2-B282-CFF3E235D18D}" srcId="{F4C4A302-B9EF-4260-A284-CA538AA6F247}" destId="{05E23AFF-C608-455A-B0C4-6F896657DCBA}" srcOrd="0" destOrd="0" parTransId="{B74D496F-00E7-4B4A-AC95-B43315110336}" sibTransId="{6496F3A8-1D51-4D2E-924E-D45C32E2E69B}"/>
    <dgm:cxn modelId="{8DD02227-0766-4FD7-B997-E59EE0537CAA}" srcId="{F4C4A302-B9EF-4260-A284-CA538AA6F247}" destId="{62FDD9C7-B4FD-4A7F-8686-EA1B31FFEB51}" srcOrd="1" destOrd="0" parTransId="{F7F52D60-769B-41B7-AA92-C7168FEA3B53}" sibTransId="{BFF3E8EC-E80C-4C67-9144-A9C038AF42A4}"/>
    <dgm:cxn modelId="{7A7ADFE6-DF6F-4789-A572-97DB35450991}" type="presOf" srcId="{62FDD9C7-B4FD-4A7F-8686-EA1B31FFEB51}" destId="{1B43327B-3F01-457B-B8DD-506C160CA135}" srcOrd="0" destOrd="0" presId="urn:microsoft.com/office/officeart/2005/8/layout/radial3"/>
    <dgm:cxn modelId="{D917EBF6-68DA-4B0B-AF6F-F837AC7C87FC}" srcId="{F4C4A302-B9EF-4260-A284-CA538AA6F247}" destId="{0319A4D5-C93F-4FED-8760-48F646246457}" srcOrd="5" destOrd="0" parTransId="{73A6A585-50FA-42F7-BCC9-A997165A67F2}" sibTransId="{183DEBFE-8297-449F-B625-5181D5AD4446}"/>
    <dgm:cxn modelId="{453ABA5F-1628-47C3-85FF-B5723547DAD4}" type="presOf" srcId="{0319A4D5-C93F-4FED-8760-48F646246457}" destId="{40FF9832-376E-4D42-A027-1BA3E360C8D4}" srcOrd="0" destOrd="0" presId="urn:microsoft.com/office/officeart/2005/8/layout/radial3"/>
    <dgm:cxn modelId="{BC0D01ED-9C45-4BE1-AA30-6B5875DF3C45}" type="presOf" srcId="{3EE25CCF-5D92-44DB-A5C0-09042836FB2C}" destId="{BFBC9495-1429-4F0D-898E-04849F27D522}" srcOrd="0" destOrd="0" presId="urn:microsoft.com/office/officeart/2005/8/layout/radial3"/>
    <dgm:cxn modelId="{EAB4EF01-55E0-4277-BB3D-F4C3BDD6EEEF}" type="presOf" srcId="{DFF0B9E4-161B-4C70-9A39-80CF65718C2D}" destId="{7DCD702A-DDD9-441E-AEB8-7B7725516F43}" srcOrd="0" destOrd="0" presId="urn:microsoft.com/office/officeart/2005/8/layout/radial3"/>
    <dgm:cxn modelId="{C56391C3-19CB-4ECB-ABAC-3BFA0CE3B3C7}" srcId="{F4C4A302-B9EF-4260-A284-CA538AA6F247}" destId="{DFF0B9E4-161B-4C70-9A39-80CF65718C2D}" srcOrd="4" destOrd="0" parTransId="{AFA066EB-DE7A-471D-8F48-5CA10D6B4F46}" sibTransId="{36F6117B-5B6A-463F-8886-A72242D22FA7}"/>
    <dgm:cxn modelId="{E5B770EE-B613-4630-B142-80762B61E0C6}" type="presOf" srcId="{F4C4A302-B9EF-4260-A284-CA538AA6F247}" destId="{581BCE25-9034-4EA0-9297-A6A06A6E548B}" srcOrd="0" destOrd="0" presId="urn:microsoft.com/office/officeart/2005/8/layout/radial3"/>
    <dgm:cxn modelId="{B9140F0B-D060-4A04-8B6B-74EA397F8BD9}" type="presOf" srcId="{1F753200-2799-4BEC-98A2-68F86B2E73C8}" destId="{2F5C5882-84C3-4963-8E9A-0C727271005A}" srcOrd="0" destOrd="0" presId="urn:microsoft.com/office/officeart/2005/8/layout/radial3"/>
    <dgm:cxn modelId="{153CA17C-02A0-4012-BE2D-AF798BDEB5FA}" srcId="{F4C4A302-B9EF-4260-A284-CA538AA6F247}" destId="{1F753200-2799-4BEC-98A2-68F86B2E73C8}" srcOrd="3" destOrd="0" parTransId="{2466FFB1-9164-4E36-88BE-F6977EF1B6A3}" sibTransId="{A106FEEC-F329-461E-A55B-C179D79ECC12}"/>
    <dgm:cxn modelId="{50C9742B-E5CF-4AEA-84D0-25F8BFD16E65}" srcId="{3EE25CCF-5D92-44DB-A5C0-09042836FB2C}" destId="{F4C4A302-B9EF-4260-A284-CA538AA6F247}" srcOrd="0" destOrd="0" parTransId="{FF8DC30B-A659-4799-8575-D760D2DA4B70}" sibTransId="{8FE863DC-4CC1-4E61-9D27-F1DC120E2FED}"/>
    <dgm:cxn modelId="{AEDBE978-902F-4082-9379-A109F3F009E7}" srcId="{F4C4A302-B9EF-4260-A284-CA538AA6F247}" destId="{C6819EEE-8C7A-41CE-A36A-1A106B074740}" srcOrd="6" destOrd="0" parTransId="{98BE0361-82E2-4A10-8A38-3D4F7265769C}" sibTransId="{A0F2AE44-FB58-42D7-932D-C297726C9B9B}"/>
    <dgm:cxn modelId="{12966331-46D9-4EA4-A3C5-D4CBADDA6C97}" type="presOf" srcId="{05E23AFF-C608-455A-B0C4-6F896657DCBA}" destId="{788FD9AE-9AA5-4003-BDCD-3B0B2A612263}" srcOrd="0" destOrd="0" presId="urn:microsoft.com/office/officeart/2005/8/layout/radial3"/>
    <dgm:cxn modelId="{49091306-0F9D-4DDA-BD68-C043DEF984C5}" type="presOf" srcId="{7C663B17-581D-4CED-BD09-7C475538182A}" destId="{1D4C404E-ECE7-4124-AC0A-E92C22674EEA}" srcOrd="0" destOrd="0" presId="urn:microsoft.com/office/officeart/2005/8/layout/radial3"/>
    <dgm:cxn modelId="{A95A77F2-392F-457C-B2EB-E9887BF42548}" type="presParOf" srcId="{BFBC9495-1429-4F0D-898E-04849F27D522}" destId="{B76FBDBF-9F05-488F-82FA-10032167F14A}" srcOrd="0" destOrd="0" presId="urn:microsoft.com/office/officeart/2005/8/layout/radial3"/>
    <dgm:cxn modelId="{014F4090-6D61-42F1-B5E6-954A7EFD6036}" type="presParOf" srcId="{B76FBDBF-9F05-488F-82FA-10032167F14A}" destId="{581BCE25-9034-4EA0-9297-A6A06A6E548B}" srcOrd="0" destOrd="0" presId="urn:microsoft.com/office/officeart/2005/8/layout/radial3"/>
    <dgm:cxn modelId="{15CCEA7F-A5A7-4833-A603-D73E0B18CC52}" type="presParOf" srcId="{B76FBDBF-9F05-488F-82FA-10032167F14A}" destId="{788FD9AE-9AA5-4003-BDCD-3B0B2A612263}" srcOrd="1" destOrd="0" presId="urn:microsoft.com/office/officeart/2005/8/layout/radial3"/>
    <dgm:cxn modelId="{5FEC93BA-28F0-4405-9DDF-00A423578D47}" type="presParOf" srcId="{B76FBDBF-9F05-488F-82FA-10032167F14A}" destId="{1B43327B-3F01-457B-B8DD-506C160CA135}" srcOrd="2" destOrd="0" presId="urn:microsoft.com/office/officeart/2005/8/layout/radial3"/>
    <dgm:cxn modelId="{83D80233-14DA-44BE-8544-910EE861D193}" type="presParOf" srcId="{B76FBDBF-9F05-488F-82FA-10032167F14A}" destId="{1D4C404E-ECE7-4124-AC0A-E92C22674EEA}" srcOrd="3" destOrd="0" presId="urn:microsoft.com/office/officeart/2005/8/layout/radial3"/>
    <dgm:cxn modelId="{B6332E40-E671-4065-9430-0D757B12785C}" type="presParOf" srcId="{B76FBDBF-9F05-488F-82FA-10032167F14A}" destId="{2F5C5882-84C3-4963-8E9A-0C727271005A}" srcOrd="4" destOrd="0" presId="urn:microsoft.com/office/officeart/2005/8/layout/radial3"/>
    <dgm:cxn modelId="{C437E569-A36D-4302-94E4-139E8BD07480}" type="presParOf" srcId="{B76FBDBF-9F05-488F-82FA-10032167F14A}" destId="{7DCD702A-DDD9-441E-AEB8-7B7725516F43}" srcOrd="5" destOrd="0" presId="urn:microsoft.com/office/officeart/2005/8/layout/radial3"/>
    <dgm:cxn modelId="{3CA48457-791A-4EFC-86B5-B51B297C4A57}" type="presParOf" srcId="{B76FBDBF-9F05-488F-82FA-10032167F14A}" destId="{40FF9832-376E-4D42-A027-1BA3E360C8D4}" srcOrd="6" destOrd="0" presId="urn:microsoft.com/office/officeart/2005/8/layout/radial3"/>
    <dgm:cxn modelId="{B03A7C0F-D1B2-41C4-A0A4-4CA1C1F9E8F2}" type="presParOf" srcId="{B76FBDBF-9F05-488F-82FA-10032167F14A}" destId="{03F9EAD8-73E9-4D91-865D-D762D12E648C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1BCE25-9034-4EA0-9297-A6A06A6E548B}">
      <dsp:nvSpPr>
        <dsp:cNvPr id="0" name=""/>
        <dsp:cNvSpPr/>
      </dsp:nvSpPr>
      <dsp:spPr>
        <a:xfrm>
          <a:off x="2698362" y="1238145"/>
          <a:ext cx="2961521" cy="296152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Transportowy model symulacyjny miasta   Gdańska</a:t>
          </a:r>
          <a:endParaRPr lang="pl-PL" sz="2500" kern="1200" dirty="0"/>
        </a:p>
      </dsp:txBody>
      <dsp:txXfrm>
        <a:off x="2698362" y="1238145"/>
        <a:ext cx="2961521" cy="2961521"/>
      </dsp:txXfrm>
    </dsp:sp>
    <dsp:sp modelId="{788FD9AE-9AA5-4003-BDCD-3B0B2A612263}">
      <dsp:nvSpPr>
        <dsp:cNvPr id="0" name=""/>
        <dsp:cNvSpPr/>
      </dsp:nvSpPr>
      <dsp:spPr>
        <a:xfrm>
          <a:off x="3438742" y="48805"/>
          <a:ext cx="1480760" cy="148076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Biuro Rozwoju Gdańska</a:t>
          </a:r>
          <a:endParaRPr lang="pl-PL" sz="1400" kern="1200" dirty="0"/>
        </a:p>
      </dsp:txBody>
      <dsp:txXfrm>
        <a:off x="3438742" y="48805"/>
        <a:ext cx="1480760" cy="1480760"/>
      </dsp:txXfrm>
    </dsp:sp>
    <dsp:sp modelId="{1B43327B-3F01-457B-B8DD-506C160CA135}">
      <dsp:nvSpPr>
        <dsp:cNvPr id="0" name=""/>
        <dsp:cNvSpPr/>
      </dsp:nvSpPr>
      <dsp:spPr>
        <a:xfrm>
          <a:off x="4947458" y="775364"/>
          <a:ext cx="1480760" cy="148076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Fundacja Rozwoju Inżynierii Lądowej</a:t>
          </a:r>
          <a:endParaRPr lang="pl-PL" sz="1400" kern="1200" dirty="0"/>
        </a:p>
      </dsp:txBody>
      <dsp:txXfrm>
        <a:off x="4947458" y="775364"/>
        <a:ext cx="1480760" cy="1480760"/>
      </dsp:txXfrm>
    </dsp:sp>
    <dsp:sp modelId="{1D4C404E-ECE7-4124-AC0A-E92C22674EEA}">
      <dsp:nvSpPr>
        <dsp:cNvPr id="0" name=""/>
        <dsp:cNvSpPr/>
      </dsp:nvSpPr>
      <dsp:spPr>
        <a:xfrm>
          <a:off x="5320080" y="2407928"/>
          <a:ext cx="1480760" cy="148076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Politechnika Gdańska</a:t>
          </a:r>
          <a:endParaRPr lang="pl-PL" sz="1400" kern="1200" dirty="0"/>
        </a:p>
      </dsp:txBody>
      <dsp:txXfrm>
        <a:off x="5320080" y="2407928"/>
        <a:ext cx="1480760" cy="1480760"/>
      </dsp:txXfrm>
    </dsp:sp>
    <dsp:sp modelId="{2F5C5882-84C3-4963-8E9A-0C727271005A}">
      <dsp:nvSpPr>
        <dsp:cNvPr id="0" name=""/>
        <dsp:cNvSpPr/>
      </dsp:nvSpPr>
      <dsp:spPr>
        <a:xfrm>
          <a:off x="4276016" y="3717143"/>
          <a:ext cx="1480760" cy="1480760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ZTM</a:t>
          </a:r>
          <a:endParaRPr lang="pl-PL" sz="1400" kern="1200" dirty="0"/>
        </a:p>
      </dsp:txBody>
      <dsp:txXfrm>
        <a:off x="4276016" y="3717143"/>
        <a:ext cx="1480760" cy="1480760"/>
      </dsp:txXfrm>
    </dsp:sp>
    <dsp:sp modelId="{7DCD702A-DDD9-441E-AEB8-7B7725516F43}">
      <dsp:nvSpPr>
        <dsp:cNvPr id="0" name=""/>
        <dsp:cNvSpPr/>
      </dsp:nvSpPr>
      <dsp:spPr>
        <a:xfrm>
          <a:off x="2601468" y="3717143"/>
          <a:ext cx="1480760" cy="148076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err="1" smtClean="0"/>
            <a:t>ZDiZ</a:t>
          </a:r>
          <a:endParaRPr lang="pl-PL" sz="1400" kern="1200" dirty="0"/>
        </a:p>
      </dsp:txBody>
      <dsp:txXfrm>
        <a:off x="2601468" y="3717143"/>
        <a:ext cx="1480760" cy="1480760"/>
      </dsp:txXfrm>
    </dsp:sp>
    <dsp:sp modelId="{40FF9832-376E-4D42-A027-1BA3E360C8D4}">
      <dsp:nvSpPr>
        <dsp:cNvPr id="0" name=""/>
        <dsp:cNvSpPr/>
      </dsp:nvSpPr>
      <dsp:spPr>
        <a:xfrm>
          <a:off x="1557404" y="2407928"/>
          <a:ext cx="1480760" cy="148076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Biuro Inżynierii Komunikacyjnej</a:t>
          </a:r>
          <a:endParaRPr lang="pl-PL" sz="1400" kern="1200" dirty="0"/>
        </a:p>
      </dsp:txBody>
      <dsp:txXfrm>
        <a:off x="1557404" y="2407928"/>
        <a:ext cx="1480760" cy="1480760"/>
      </dsp:txXfrm>
    </dsp:sp>
    <dsp:sp modelId="{03F9EAD8-73E9-4D91-865D-D762D12E648C}">
      <dsp:nvSpPr>
        <dsp:cNvPr id="0" name=""/>
        <dsp:cNvSpPr/>
      </dsp:nvSpPr>
      <dsp:spPr>
        <a:xfrm>
          <a:off x="1930026" y="775364"/>
          <a:ext cx="1480760" cy="148076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smtClean="0"/>
            <a:t>Politechnika</a:t>
          </a:r>
          <a:r>
            <a:rPr lang="pl-PL" sz="1400" kern="1200" baseline="0" smtClean="0"/>
            <a:t> Krakowska</a:t>
          </a:r>
          <a:endParaRPr lang="pl-PL" sz="1400" kern="1200" dirty="0"/>
        </a:p>
      </dsp:txBody>
      <dsp:txXfrm>
        <a:off x="1930026" y="775364"/>
        <a:ext cx="1480760" cy="1480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r">
              <a:defRPr sz="1200"/>
            </a:lvl1pPr>
          </a:lstStyle>
          <a:p>
            <a:fld id="{9F485664-16CB-40BA-A00D-AA4FBD34A7C6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72" tIns="46136" rIns="92272" bIns="46136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2272" tIns="46136" rIns="92272" bIns="46136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r">
              <a:defRPr sz="1200"/>
            </a:lvl1pPr>
          </a:lstStyle>
          <a:p>
            <a:fld id="{4003EA2C-0B9E-4A90-8DEB-1B9B1A91FA2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564E2-69EC-4C8D-9D31-FB0FC2106AD2}" type="datetimeFigureOut">
              <a:rPr lang="pl-PL" smtClean="0"/>
              <a:pPr/>
              <a:t>2012-09-04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16C50-2511-43AE-AEE1-A5CD0D6B774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28736"/>
            <a:ext cx="7772400" cy="1470025"/>
          </a:xfrm>
        </p:spPr>
        <p:txBody>
          <a:bodyPr/>
          <a:lstStyle/>
          <a:p>
            <a:pPr eaLnBrk="1" hangingPunct="1"/>
            <a:r>
              <a:rPr lang="pl-PL" dirty="0" smtClean="0">
                <a:solidFill>
                  <a:schemeClr val="tx2"/>
                </a:solidFill>
              </a:rPr>
              <a:t>Transportowy model symulacyjny miasta Gdańska</a:t>
            </a:r>
          </a:p>
        </p:txBody>
      </p:sp>
      <p:pic>
        <p:nvPicPr>
          <p:cNvPr id="6147" name="Obraz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5662624"/>
            <a:ext cx="792293" cy="60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Obraz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5662624"/>
            <a:ext cx="566163" cy="577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Obraz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5876938"/>
            <a:ext cx="785818" cy="327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6286512" y="6429396"/>
            <a:ext cx="20385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tx2"/>
                </a:solidFill>
              </a:rPr>
              <a:t>Gdańsk, </a:t>
            </a:r>
            <a:r>
              <a:rPr lang="pl-PL" dirty="0" smtClean="0">
                <a:solidFill>
                  <a:schemeClr val="tx2"/>
                </a:solidFill>
              </a:rPr>
              <a:t>4.09.2012r</a:t>
            </a:r>
            <a:r>
              <a:rPr lang="pl-PL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8" name="Obraz 7" descr="Fundacja - 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628" y="147680"/>
            <a:ext cx="2857520" cy="1211858"/>
          </a:xfrm>
          <a:prstGeom prst="rect">
            <a:avLst/>
          </a:prstGeom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755" y="2763184"/>
            <a:ext cx="627845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l-PL" sz="1600" dirty="0"/>
          </a:p>
          <a:p>
            <a:endParaRPr lang="pl-PL" sz="1600" b="1" dirty="0" smtClean="0"/>
          </a:p>
          <a:p>
            <a:r>
              <a:rPr lang="pl-PL" sz="1600" b="1" dirty="0" smtClean="0"/>
              <a:t>Zespół autorski:</a:t>
            </a:r>
            <a:endParaRPr lang="pl-PL" sz="1600" b="1" dirty="0"/>
          </a:p>
          <a:p>
            <a:r>
              <a:rPr lang="pl-PL" sz="1600" dirty="0" smtClean="0"/>
              <a:t>dr hab. inż. Kazimierz Jamroz – kierownik projektu (Politechnika Gdańska)</a:t>
            </a:r>
          </a:p>
          <a:p>
            <a:r>
              <a:rPr lang="pl-PL" sz="1600" dirty="0" smtClean="0"/>
              <a:t>mgr </a:t>
            </a:r>
            <a:r>
              <a:rPr lang="pl-PL" sz="1600" dirty="0"/>
              <a:t>Tomasz </a:t>
            </a:r>
            <a:r>
              <a:rPr lang="pl-PL" sz="1600" dirty="0" err="1"/>
              <a:t>Budziszewski</a:t>
            </a:r>
            <a:endParaRPr lang="pl-PL" sz="1600" dirty="0"/>
          </a:p>
          <a:p>
            <a:r>
              <a:rPr lang="pl-PL" sz="1600" dirty="0"/>
              <a:t>mgr inż. Wojciech Kustra</a:t>
            </a:r>
          </a:p>
          <a:p>
            <a:r>
              <a:rPr lang="pl-PL" sz="1600" dirty="0"/>
              <a:t>inż. Krystian </a:t>
            </a:r>
            <a:r>
              <a:rPr lang="pl-PL" sz="1600" dirty="0" err="1"/>
              <a:t>Birr</a:t>
            </a:r>
            <a:endParaRPr lang="pl-PL" sz="1600" dirty="0"/>
          </a:p>
          <a:p>
            <a:r>
              <a:rPr lang="pl-PL" sz="1600" dirty="0"/>
              <a:t>inż. Aleksandra </a:t>
            </a:r>
            <a:r>
              <a:rPr lang="pl-PL" sz="1600" dirty="0" smtClean="0"/>
              <a:t>Romanowska</a:t>
            </a:r>
            <a:endParaRPr lang="pl-PL" sz="1600" dirty="0"/>
          </a:p>
          <a:p>
            <a:r>
              <a:rPr lang="pl-PL" sz="1600" dirty="0"/>
              <a:t>inż. Krzysztof </a:t>
            </a:r>
            <a:r>
              <a:rPr lang="pl-PL" sz="1600" dirty="0" err="1"/>
              <a:t>Maciasz</a:t>
            </a:r>
            <a:endParaRPr lang="pl-PL" sz="1600" dirty="0"/>
          </a:p>
          <a:p>
            <a:r>
              <a:rPr lang="pl-PL" sz="1600" dirty="0"/>
              <a:t>inż. Marcin Zawisza</a:t>
            </a:r>
          </a:p>
          <a:p>
            <a:r>
              <a:rPr lang="pl-PL" sz="1600" b="1" dirty="0" smtClean="0"/>
              <a:t>Konsultanci</a:t>
            </a:r>
            <a:r>
              <a:rPr lang="pl-PL" sz="1600" b="1" dirty="0"/>
              <a:t>: </a:t>
            </a:r>
          </a:p>
          <a:p>
            <a:r>
              <a:rPr lang="pl-PL" sz="1600" dirty="0"/>
              <a:t>dr inż. Andrzej </a:t>
            </a:r>
            <a:r>
              <a:rPr lang="pl-PL" sz="1600" dirty="0" err="1" smtClean="0"/>
              <a:t>Szarata</a:t>
            </a:r>
            <a:r>
              <a:rPr lang="pl-PL" sz="1600" dirty="0" smtClean="0"/>
              <a:t> (Politechnika Krakowska)</a:t>
            </a:r>
          </a:p>
          <a:p>
            <a:r>
              <a:rPr lang="pl-PL" sz="1600" dirty="0" smtClean="0"/>
              <a:t>mgr </a:t>
            </a:r>
            <a:r>
              <a:rPr lang="pl-PL" sz="1600" dirty="0"/>
              <a:t>inż. Maciej </a:t>
            </a:r>
            <a:r>
              <a:rPr lang="pl-PL" sz="1600" dirty="0" err="1" smtClean="0"/>
              <a:t>Berendt</a:t>
            </a:r>
            <a:r>
              <a:rPr lang="pl-PL" sz="1600" dirty="0" smtClean="0"/>
              <a:t> (Biuro Inżynierii Komunikacyjnej)</a:t>
            </a:r>
          </a:p>
          <a:p>
            <a:r>
              <a:rPr lang="pl-PL" sz="1600" b="1" dirty="0" smtClean="0"/>
              <a:t>Współpraca:</a:t>
            </a:r>
          </a:p>
          <a:p>
            <a:r>
              <a:rPr lang="pl-PL" sz="1600" dirty="0" smtClean="0"/>
              <a:t>Zarząd Dróg i Zieleni w Gdańsku</a:t>
            </a:r>
          </a:p>
          <a:p>
            <a:r>
              <a:rPr lang="pl-PL" sz="1600" dirty="0" smtClean="0"/>
              <a:t>Zarząd Transportu Miejskiego w Gdańsku</a:t>
            </a:r>
            <a:endParaRPr lang="pl-PL" sz="1600" dirty="0"/>
          </a:p>
          <a:p>
            <a:endParaRPr lang="pl-PL" dirty="0"/>
          </a:p>
        </p:txBody>
      </p:sp>
      <p:pic>
        <p:nvPicPr>
          <p:cNvPr id="10" name="Obraz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9150" y="800984"/>
            <a:ext cx="3000396" cy="537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2"/>
                </a:solidFill>
              </a:rPr>
              <a:t>Współdziałanie różnych instytucji</a:t>
            </a:r>
            <a:endParaRPr lang="pl-PL" dirty="0">
              <a:solidFill>
                <a:schemeClr val="tx2"/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357158" y="1500174"/>
          <a:ext cx="8358246" cy="524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Fundacja - 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6" name="Obraz 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>
                <a:solidFill>
                  <a:schemeClr val="tx2"/>
                </a:solidFill>
              </a:rPr>
              <a:t>Czym jest transportowy model symulacyjny Gdańska?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25963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l-PL" b="1" dirty="0" smtClean="0"/>
              <a:t>Model to narzędzie </a:t>
            </a:r>
            <a:r>
              <a:rPr lang="pl-PL" dirty="0" smtClean="0"/>
              <a:t>do: </a:t>
            </a:r>
          </a:p>
          <a:p>
            <a:pPr marL="0" indent="0">
              <a:spcBef>
                <a:spcPts val="0"/>
              </a:spcBef>
            </a:pPr>
            <a:r>
              <a:rPr lang="pl-PL" dirty="0" smtClean="0"/>
              <a:t>  prognoz i analiz transportowych, </a:t>
            </a:r>
          </a:p>
          <a:p>
            <a:pPr marL="0" indent="0">
              <a:spcBef>
                <a:spcPts val="0"/>
              </a:spcBef>
            </a:pPr>
            <a:r>
              <a:rPr lang="pl-PL" dirty="0" smtClean="0"/>
              <a:t>  nowoczesnego planowania i zarządzania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 smtClean="0"/>
              <a:t>    systemem transportowym w Gdańsku 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571472" y="4929199"/>
            <a:ext cx="2786082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200" dirty="0" smtClean="0"/>
              <a:t>Przeprowadzanie prognoz i analiz transportowych</a:t>
            </a:r>
          </a:p>
        </p:txBody>
      </p:sp>
      <p:sp>
        <p:nvSpPr>
          <p:cNvPr id="5" name="Prostokąt 4"/>
          <p:cNvSpPr/>
          <p:nvPr/>
        </p:nvSpPr>
        <p:spPr>
          <a:xfrm>
            <a:off x="5072066" y="4892772"/>
            <a:ext cx="3429024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200" dirty="0" smtClean="0"/>
              <a:t>Nowoczesne planowanie </a:t>
            </a:r>
            <a:br>
              <a:rPr lang="pl-PL" sz="2200" dirty="0" smtClean="0"/>
            </a:br>
            <a:r>
              <a:rPr lang="pl-PL" sz="2200" dirty="0" smtClean="0"/>
              <a:t>i zarządzanie podsystemami transportowymi </a:t>
            </a:r>
            <a:r>
              <a:rPr lang="pl-PL" sz="2200" dirty="0"/>
              <a:t>w Gdańsku</a:t>
            </a:r>
          </a:p>
        </p:txBody>
      </p:sp>
      <p:sp>
        <p:nvSpPr>
          <p:cNvPr id="6" name="Strzałka w dół 5"/>
          <p:cNvSpPr/>
          <p:nvPr/>
        </p:nvSpPr>
        <p:spPr>
          <a:xfrm rot="16200000">
            <a:off x="3742880" y="4929198"/>
            <a:ext cx="1000132" cy="1000132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 descr="Fundacja -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2"/>
                </a:solidFill>
              </a:rPr>
              <a:t>Podstawowe założenia modelu</a:t>
            </a:r>
          </a:p>
        </p:txBody>
      </p:sp>
      <p:sp>
        <p:nvSpPr>
          <p:cNvPr id="1331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Kompleksowe badania ruchu, Gdańsk 2009</a:t>
            </a:r>
          </a:p>
          <a:p>
            <a:r>
              <a:rPr lang="pl-PL" dirty="0" smtClean="0"/>
              <a:t>Godzina szczytu popołudniowego 15.00-16.00</a:t>
            </a:r>
          </a:p>
          <a:p>
            <a:r>
              <a:rPr lang="pl-PL" dirty="0" smtClean="0"/>
              <a:t>3 stany planistyczne: </a:t>
            </a:r>
          </a:p>
          <a:p>
            <a:pPr>
              <a:buNone/>
            </a:pPr>
            <a:r>
              <a:rPr lang="pl-PL" dirty="0" smtClean="0"/>
              <a:t>		- </a:t>
            </a:r>
            <a:r>
              <a:rPr lang="pl-PL" sz="2800" dirty="0" smtClean="0"/>
              <a:t>zdeterminowany( rok 2015)</a:t>
            </a:r>
          </a:p>
          <a:p>
            <a:pPr>
              <a:buNone/>
            </a:pPr>
            <a:r>
              <a:rPr lang="pl-PL" sz="2800" dirty="0" smtClean="0"/>
              <a:t>		- perspektywiczny (rok 2025)</a:t>
            </a:r>
          </a:p>
          <a:p>
            <a:pPr>
              <a:buNone/>
            </a:pPr>
            <a:r>
              <a:rPr lang="pl-PL" sz="2800" dirty="0" smtClean="0"/>
              <a:t>		- wypełnienia struktur (rok 2035)</a:t>
            </a:r>
          </a:p>
          <a:p>
            <a:r>
              <a:rPr lang="pl-PL" dirty="0" smtClean="0"/>
              <a:t>Zakres przestrzenny – m. Gdańsk (161 rejonów transportowych: 11 zmiennych opisujących)</a:t>
            </a:r>
          </a:p>
          <a:p>
            <a:r>
              <a:rPr lang="pl-PL" dirty="0" smtClean="0"/>
              <a:t>Oprogramowanie - VISUM firmy PTV</a:t>
            </a:r>
          </a:p>
          <a:p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</p:txBody>
      </p:sp>
      <p:pic>
        <p:nvPicPr>
          <p:cNvPr id="4" name="Obraz 3" descr="Fundacja -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2035_@.jpg"/>
          <p:cNvPicPr>
            <a:picLocks noChangeAspect="1"/>
          </p:cNvPicPr>
          <p:nvPr/>
        </p:nvPicPr>
        <p:blipFill>
          <a:blip r:embed="rId2" cstate="print"/>
          <a:srcRect t="4694" b="6904"/>
          <a:stretch>
            <a:fillRect/>
          </a:stretch>
        </p:blipFill>
        <p:spPr>
          <a:xfrm>
            <a:off x="-32" y="1142984"/>
            <a:ext cx="9144000" cy="5715040"/>
          </a:xfrm>
          <a:prstGeom prst="rect">
            <a:avLst/>
          </a:prstGeom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pPr eaLnBrk="1" hangingPunct="1"/>
            <a:r>
              <a:rPr lang="pl-PL" dirty="0" smtClean="0">
                <a:solidFill>
                  <a:schemeClr val="tx2"/>
                </a:solidFill>
              </a:rPr>
              <a:t> Zakres przestrzenny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36096" y="1340768"/>
            <a:ext cx="41402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pl-PL" sz="2000" b="1" dirty="0" smtClean="0"/>
              <a:t>Systemy transportowe w modelu: </a:t>
            </a:r>
          </a:p>
          <a:p>
            <a:pPr eaLnBrk="1" hangingPunct="1"/>
            <a:r>
              <a:rPr lang="pl-PL" sz="2200" dirty="0" smtClean="0"/>
              <a:t>System transportu indywidualnego</a:t>
            </a:r>
          </a:p>
          <a:p>
            <a:pPr eaLnBrk="1" hangingPunct="1"/>
            <a:r>
              <a:rPr lang="pl-PL" sz="2200" dirty="0" smtClean="0"/>
              <a:t>System transportu     zbiorowego</a:t>
            </a:r>
          </a:p>
          <a:p>
            <a:pPr eaLnBrk="1" hangingPunct="1">
              <a:buFontTx/>
              <a:buNone/>
            </a:pPr>
            <a:endParaRPr lang="pl-PL" sz="2200" dirty="0" smtClean="0"/>
          </a:p>
        </p:txBody>
      </p:sp>
      <p:pic>
        <p:nvPicPr>
          <p:cNvPr id="6" name="Obraz 5" descr="Fundacja - 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7" name="Obraz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dirty="0" smtClean="0">
                <a:solidFill>
                  <a:schemeClr val="tx2"/>
                </a:solidFill>
                <a:latin typeface="+mn-lt"/>
              </a:rPr>
              <a:t>Schemat budowy modelu </a:t>
            </a:r>
            <a:br>
              <a:rPr lang="pl-PL" sz="4000" dirty="0" smtClean="0">
                <a:solidFill>
                  <a:schemeClr val="tx2"/>
                </a:solidFill>
                <a:latin typeface="+mn-lt"/>
              </a:rPr>
            </a:br>
            <a:r>
              <a:rPr lang="pl-PL" sz="3000" dirty="0" smtClean="0">
                <a:solidFill>
                  <a:schemeClr val="tx2"/>
                </a:solidFill>
                <a:latin typeface="+mn-lt"/>
              </a:rPr>
              <a:t>(narzędzia do analiz transportowych)</a:t>
            </a:r>
            <a:endParaRPr lang="pl-PL" sz="30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45941" y="2121518"/>
            <a:ext cx="2724079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Założenia do prognoz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demograficzne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społeczno-ekonomiczne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332485" y="2121518"/>
            <a:ext cx="264995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Sieć transportowa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transport indywidualny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transport zbiorowy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771800" y="5702874"/>
            <a:ext cx="3364767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Wykorzystanie modelu</a:t>
            </a:r>
          </a:p>
        </p:txBody>
      </p:sp>
      <p:sp>
        <p:nvSpPr>
          <p:cNvPr id="8" name="Strzałka w dół 7"/>
          <p:cNvSpPr/>
          <p:nvPr/>
        </p:nvSpPr>
        <p:spPr>
          <a:xfrm>
            <a:off x="2285984" y="3116286"/>
            <a:ext cx="651876" cy="4280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dół 8"/>
          <p:cNvSpPr/>
          <p:nvPr/>
        </p:nvSpPr>
        <p:spPr>
          <a:xfrm>
            <a:off x="6206140" y="3116286"/>
            <a:ext cx="651876" cy="4206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dół 9"/>
          <p:cNvSpPr/>
          <p:nvPr/>
        </p:nvSpPr>
        <p:spPr>
          <a:xfrm>
            <a:off x="4252097" y="5019962"/>
            <a:ext cx="651876" cy="6423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3039871" y="1755575"/>
            <a:ext cx="3057375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l-PL" b="1" dirty="0" smtClean="0"/>
              <a:t>Kompleksowe Badania Ruchu,</a:t>
            </a:r>
          </a:p>
          <a:p>
            <a:pPr algn="ctr"/>
            <a:r>
              <a:rPr lang="pl-PL" dirty="0" smtClean="0"/>
              <a:t> Gdańsk 2009</a:t>
            </a:r>
          </a:p>
        </p:txBody>
      </p:sp>
      <p:sp>
        <p:nvSpPr>
          <p:cNvPr id="12" name="Strzałka w dół 11"/>
          <p:cNvSpPr/>
          <p:nvPr/>
        </p:nvSpPr>
        <p:spPr>
          <a:xfrm>
            <a:off x="4277314" y="2473344"/>
            <a:ext cx="651876" cy="1070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Elipsa 12"/>
          <p:cNvSpPr/>
          <p:nvPr/>
        </p:nvSpPr>
        <p:spPr>
          <a:xfrm>
            <a:off x="1285852" y="3116286"/>
            <a:ext cx="6429420" cy="2357454"/>
          </a:xfrm>
          <a:prstGeom prst="ellipse">
            <a:avLst/>
          </a:prstGeom>
          <a:solidFill>
            <a:schemeClr val="accent2">
              <a:lumMod val="20000"/>
              <a:lumOff val="80000"/>
              <a:alpha val="43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2285984" y="3542634"/>
            <a:ext cx="4429156" cy="15388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200" b="1" dirty="0" smtClean="0"/>
              <a:t>4 stopniowy model ruchu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Generowanie ruchu (ile?)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Rozkład przestrzenny ruchu (gdzie?)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Podział zadań przewozowych (czym?)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Rozkład ruchu na sieć (którędy?)</a:t>
            </a:r>
          </a:p>
        </p:txBody>
      </p:sp>
      <p:pic>
        <p:nvPicPr>
          <p:cNvPr id="14" name="Obraz 13" descr="Fundacja -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15" name="Obraz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078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2"/>
                </a:solidFill>
              </a:rPr>
              <a:t>Generowanie ruchu</a:t>
            </a:r>
            <a:endParaRPr lang="pl-PL" dirty="0">
              <a:solidFill>
                <a:schemeClr val="tx2"/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72816"/>
            <a:ext cx="8951922" cy="4526998"/>
          </a:xfrm>
        </p:spPr>
      </p:pic>
      <p:sp>
        <p:nvSpPr>
          <p:cNvPr id="5" name="Prostokąt 4"/>
          <p:cNvSpPr/>
          <p:nvPr/>
        </p:nvSpPr>
        <p:spPr>
          <a:xfrm>
            <a:off x="214282" y="1214422"/>
            <a:ext cx="871543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500" dirty="0" smtClean="0"/>
              <a:t>Produkcja w rejonach zagregowanych - porównanie 2009 i 2025</a:t>
            </a:r>
            <a:endParaRPr lang="pl-PL" sz="2500" dirty="0"/>
          </a:p>
        </p:txBody>
      </p:sp>
    </p:spTree>
    <p:extLst>
      <p:ext uri="{BB962C8B-B14F-4D97-AF65-F5344CB8AC3E}">
        <p14:creationId xmlns="" xmlns:p14="http://schemas.microsoft.com/office/powerpoint/2010/main" val="298328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210146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tx2"/>
                </a:solidFill>
              </a:rPr>
              <a:t>Rozkład przestrzenny ruchu</a:t>
            </a:r>
            <a:endParaRPr lang="pl-PL" dirty="0">
              <a:solidFill>
                <a:schemeClr val="tx2"/>
              </a:solidFill>
            </a:endParaRPr>
          </a:p>
        </p:txBody>
      </p:sp>
      <p:pic>
        <p:nvPicPr>
          <p:cNvPr id="164865" name="Picture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496" y="1242000"/>
            <a:ext cx="9144000" cy="56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ole tekstowe 3"/>
          <p:cNvSpPr txBox="1"/>
          <p:nvPr/>
        </p:nvSpPr>
        <p:spPr>
          <a:xfrm>
            <a:off x="8485832" y="6061546"/>
            <a:ext cx="76655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&lt;=200</a:t>
            </a:r>
          </a:p>
          <a:p>
            <a:r>
              <a:rPr lang="pl-PL" sz="1600" dirty="0" smtClean="0"/>
              <a:t>&lt;=500</a:t>
            </a:r>
          </a:p>
          <a:p>
            <a:r>
              <a:rPr lang="pl-PL" sz="1600" dirty="0" smtClean="0"/>
              <a:t>&gt;500</a:t>
            </a:r>
            <a:endParaRPr lang="pl-PL" sz="16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7596336" y="5792797"/>
            <a:ext cx="156408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dirty="0" smtClean="0"/>
              <a:t>Liczba podróży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2143108" y="928670"/>
            <a:ext cx="488447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500" dirty="0" smtClean="0"/>
              <a:t>Więźba ruchu wewnętrznego 2009r</a:t>
            </a:r>
            <a:r>
              <a:rPr lang="pl-PL" sz="2500" dirty="0" smtClean="0">
                <a:solidFill>
                  <a:srgbClr val="FF0000"/>
                </a:solidFill>
              </a:rPr>
              <a:t> </a:t>
            </a:r>
            <a:endParaRPr lang="pl-PL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 smtClean="0">
                <a:solidFill>
                  <a:schemeClr val="tx2"/>
                </a:solidFill>
              </a:rPr>
              <a:t>Podział zadań przewozowych</a:t>
            </a:r>
          </a:p>
        </p:txBody>
      </p:sp>
      <p:graphicFrame>
        <p:nvGraphicFramePr>
          <p:cNvPr id="4" name="Wykres 3"/>
          <p:cNvGraphicFramePr>
            <a:graphicFrameLocks/>
          </p:cNvGraphicFramePr>
          <p:nvPr/>
        </p:nvGraphicFramePr>
        <p:xfrm>
          <a:off x="571472" y="2285992"/>
          <a:ext cx="7429552" cy="3971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rostokąt 4"/>
          <p:cNvSpPr/>
          <p:nvPr/>
        </p:nvSpPr>
        <p:spPr>
          <a:xfrm>
            <a:off x="928662" y="2071678"/>
            <a:ext cx="707236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pl-PL" dirty="0" smtClean="0"/>
              <a:t>Struktura podziału zadań przewozowych ogółem, KBR 2009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 descr="2025_PrT.jpg"/>
          <p:cNvPicPr>
            <a:picLocks noChangeAspect="1"/>
          </p:cNvPicPr>
          <p:nvPr/>
        </p:nvPicPr>
        <p:blipFill>
          <a:blip r:embed="rId2" cstate="print"/>
          <a:srcRect l="1449" t="7246" r="2898" b="10707"/>
          <a:stretch>
            <a:fillRect/>
          </a:stretch>
        </p:blipFill>
        <p:spPr>
          <a:xfrm>
            <a:off x="0" y="4000480"/>
            <a:ext cx="4608000" cy="2792728"/>
          </a:xfrm>
          <a:prstGeom prst="rect">
            <a:avLst/>
          </a:prstGeom>
        </p:spPr>
      </p:pic>
      <p:pic>
        <p:nvPicPr>
          <p:cNvPr id="20" name="Obraz 19" descr="2015_PrT.jpg"/>
          <p:cNvPicPr>
            <a:picLocks noChangeAspect="1"/>
          </p:cNvPicPr>
          <p:nvPr/>
        </p:nvPicPr>
        <p:blipFill>
          <a:blip r:embed="rId3" cstate="print"/>
          <a:srcRect l="1471" t="3801" r="2941" b="6702"/>
          <a:stretch>
            <a:fillRect/>
          </a:stretch>
        </p:blipFill>
        <p:spPr>
          <a:xfrm>
            <a:off x="4788000" y="1214422"/>
            <a:ext cx="4356000" cy="2881664"/>
          </a:xfrm>
          <a:prstGeom prst="rect">
            <a:avLst/>
          </a:prstGeom>
        </p:spPr>
      </p:pic>
      <p:pic>
        <p:nvPicPr>
          <p:cNvPr id="18" name="Obraz 17" descr="2009_PrT.jpg"/>
          <p:cNvPicPr>
            <a:picLocks noChangeAspect="1"/>
          </p:cNvPicPr>
          <p:nvPr/>
        </p:nvPicPr>
        <p:blipFill>
          <a:blip r:embed="rId4" cstate="print"/>
          <a:srcRect l="1562" t="4423" r="1563" b="9333"/>
          <a:stretch>
            <a:fillRect/>
          </a:stretch>
        </p:blipFill>
        <p:spPr>
          <a:xfrm>
            <a:off x="205911" y="1142985"/>
            <a:ext cx="4428000" cy="2785355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7141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tx2"/>
                </a:solidFill>
              </a:rPr>
              <a:t>Prognozy – rozkład ruchu </a:t>
            </a:r>
            <a:r>
              <a:rPr lang="pl-PL" dirty="0" smtClean="0">
                <a:solidFill>
                  <a:schemeClr val="tx2"/>
                </a:solidFill>
              </a:rPr>
              <a:t>kołowego [E/h]</a:t>
            </a:r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928926" y="1571612"/>
            <a:ext cx="105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 2009</a:t>
            </a:r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7663449" y="1571612"/>
            <a:ext cx="105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 2015</a:t>
            </a:r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2928926" y="4416990"/>
            <a:ext cx="105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 2025</a:t>
            </a:r>
            <a:endParaRPr lang="pl-PL" dirty="0"/>
          </a:p>
        </p:txBody>
      </p:sp>
      <p:sp>
        <p:nvSpPr>
          <p:cNvPr id="14" name="Prostokąt 13"/>
          <p:cNvSpPr/>
          <p:nvPr/>
        </p:nvSpPr>
        <p:spPr>
          <a:xfrm>
            <a:off x="4429124" y="3814768"/>
            <a:ext cx="4500594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3" name="Obraz 22" descr="2035_PrT.jpg"/>
          <p:cNvPicPr>
            <a:picLocks noChangeAspect="1"/>
          </p:cNvPicPr>
          <p:nvPr/>
        </p:nvPicPr>
        <p:blipFill>
          <a:blip r:embed="rId5" cstate="print"/>
          <a:srcRect l="1471" t="5882" b="10865"/>
          <a:stretch>
            <a:fillRect/>
          </a:stretch>
        </p:blipFill>
        <p:spPr>
          <a:xfrm>
            <a:off x="4661650" y="4037081"/>
            <a:ext cx="4680000" cy="2794048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7858148" y="4429132"/>
            <a:ext cx="105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 2035</a:t>
            </a:r>
            <a:endParaRPr lang="pl-PL" dirty="0"/>
          </a:p>
        </p:txBody>
      </p:sp>
      <p:pic>
        <p:nvPicPr>
          <p:cNvPr id="15" name="Obraz 14" descr="Fundacja -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16" name="Obraz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  <p:sp>
        <p:nvSpPr>
          <p:cNvPr id="21" name="pole tekstowe 20"/>
          <p:cNvSpPr txBox="1"/>
          <p:nvPr/>
        </p:nvSpPr>
        <p:spPr>
          <a:xfrm rot="3602102">
            <a:off x="1481320" y="5901211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2800</a:t>
            </a:r>
            <a:endParaRPr lang="pl-PL" sz="1200" dirty="0"/>
          </a:p>
        </p:txBody>
      </p:sp>
      <p:sp>
        <p:nvSpPr>
          <p:cNvPr id="24" name="pole tekstowe 23"/>
          <p:cNvSpPr txBox="1"/>
          <p:nvPr/>
        </p:nvSpPr>
        <p:spPr>
          <a:xfrm rot="3602102">
            <a:off x="1124161" y="6044087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2400</a:t>
            </a:r>
            <a:endParaRPr lang="pl-PL" sz="1200" dirty="0"/>
          </a:p>
        </p:txBody>
      </p:sp>
      <p:sp>
        <p:nvSpPr>
          <p:cNvPr id="25" name="pole tekstowe 24"/>
          <p:cNvSpPr txBox="1"/>
          <p:nvPr/>
        </p:nvSpPr>
        <p:spPr>
          <a:xfrm rot="3602102">
            <a:off x="5899392" y="2976213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30</a:t>
            </a:r>
            <a:r>
              <a:rPr lang="pl-PL" sz="1200" dirty="0" smtClean="0"/>
              <a:t>00</a:t>
            </a:r>
            <a:endParaRPr lang="pl-PL" sz="1200" dirty="0"/>
          </a:p>
        </p:txBody>
      </p:sp>
      <p:sp>
        <p:nvSpPr>
          <p:cNvPr id="26" name="pole tekstowe 25"/>
          <p:cNvSpPr txBox="1"/>
          <p:nvPr/>
        </p:nvSpPr>
        <p:spPr>
          <a:xfrm rot="3602102">
            <a:off x="5542233" y="3119089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32</a:t>
            </a:r>
            <a:r>
              <a:rPr lang="pl-PL" sz="1200" dirty="0" smtClean="0"/>
              <a:t>00</a:t>
            </a:r>
            <a:endParaRPr lang="pl-PL" sz="1200" dirty="0"/>
          </a:p>
        </p:txBody>
      </p:sp>
      <p:sp>
        <p:nvSpPr>
          <p:cNvPr id="27" name="pole tekstowe 26"/>
          <p:cNvSpPr txBox="1"/>
          <p:nvPr/>
        </p:nvSpPr>
        <p:spPr>
          <a:xfrm rot="3602102">
            <a:off x="1255921" y="2833339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2000</a:t>
            </a:r>
            <a:endParaRPr lang="pl-PL" sz="1200" dirty="0"/>
          </a:p>
        </p:txBody>
      </p:sp>
      <p:sp>
        <p:nvSpPr>
          <p:cNvPr id="28" name="pole tekstowe 27"/>
          <p:cNvSpPr txBox="1"/>
          <p:nvPr/>
        </p:nvSpPr>
        <p:spPr>
          <a:xfrm rot="3602102">
            <a:off x="898762" y="2976215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2500</a:t>
            </a:r>
            <a:endParaRPr lang="pl-PL" sz="1200" dirty="0"/>
          </a:p>
        </p:txBody>
      </p:sp>
      <p:sp>
        <p:nvSpPr>
          <p:cNvPr id="29" name="pole tekstowe 28"/>
          <p:cNvSpPr txBox="1"/>
          <p:nvPr/>
        </p:nvSpPr>
        <p:spPr>
          <a:xfrm rot="3602102">
            <a:off x="5970831" y="5833735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350</a:t>
            </a:r>
            <a:r>
              <a:rPr lang="pl-PL" sz="1200" dirty="0" smtClean="0"/>
              <a:t>0</a:t>
            </a:r>
            <a:endParaRPr lang="pl-PL" sz="1200" dirty="0"/>
          </a:p>
        </p:txBody>
      </p:sp>
      <p:sp>
        <p:nvSpPr>
          <p:cNvPr id="30" name="pole tekstowe 29"/>
          <p:cNvSpPr txBox="1"/>
          <p:nvPr/>
        </p:nvSpPr>
        <p:spPr>
          <a:xfrm rot="3602102">
            <a:off x="5613672" y="5976611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400</a:t>
            </a:r>
            <a:r>
              <a:rPr lang="pl-PL" sz="1200" dirty="0" smtClean="0"/>
              <a:t>0</a:t>
            </a:r>
            <a:endParaRPr lang="pl-PL" sz="1200" dirty="0"/>
          </a:p>
        </p:txBody>
      </p:sp>
      <p:sp>
        <p:nvSpPr>
          <p:cNvPr id="31" name="pole tekstowe 30"/>
          <p:cNvSpPr txBox="1"/>
          <p:nvPr/>
        </p:nvSpPr>
        <p:spPr>
          <a:xfrm rot="1836423">
            <a:off x="327230" y="5869312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2000</a:t>
            </a:r>
            <a:endParaRPr lang="pl-PL" sz="1200" dirty="0"/>
          </a:p>
        </p:txBody>
      </p:sp>
      <p:sp>
        <p:nvSpPr>
          <p:cNvPr id="32" name="pole tekstowe 31"/>
          <p:cNvSpPr txBox="1"/>
          <p:nvPr/>
        </p:nvSpPr>
        <p:spPr>
          <a:xfrm rot="1836423">
            <a:off x="171633" y="6151900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1500</a:t>
            </a:r>
            <a:endParaRPr lang="pl-PL" sz="1200" dirty="0"/>
          </a:p>
        </p:txBody>
      </p:sp>
      <p:sp>
        <p:nvSpPr>
          <p:cNvPr id="33" name="pole tekstowe 32"/>
          <p:cNvSpPr txBox="1"/>
          <p:nvPr/>
        </p:nvSpPr>
        <p:spPr>
          <a:xfrm rot="1492279">
            <a:off x="4986838" y="5899579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15</a:t>
            </a:r>
            <a:r>
              <a:rPr lang="pl-PL" sz="1200" dirty="0" smtClean="0"/>
              <a:t>00</a:t>
            </a:r>
            <a:endParaRPr lang="pl-PL" sz="1200" dirty="0"/>
          </a:p>
        </p:txBody>
      </p:sp>
      <p:sp>
        <p:nvSpPr>
          <p:cNvPr id="34" name="pole tekstowe 33"/>
          <p:cNvSpPr txBox="1"/>
          <p:nvPr/>
        </p:nvSpPr>
        <p:spPr>
          <a:xfrm rot="1492279">
            <a:off x="4831241" y="6182167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1400</a:t>
            </a:r>
            <a:endParaRPr lang="pl-P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2009_PuT.jpg"/>
          <p:cNvPicPr>
            <a:picLocks noChangeAspect="1"/>
          </p:cNvPicPr>
          <p:nvPr/>
        </p:nvPicPr>
        <p:blipFill>
          <a:blip r:embed="rId2" cstate="print"/>
          <a:srcRect l="484" t="5153" r="1259" b="7249"/>
          <a:stretch>
            <a:fillRect/>
          </a:stretch>
        </p:blipFill>
        <p:spPr>
          <a:xfrm>
            <a:off x="0" y="1357298"/>
            <a:ext cx="4571999" cy="2880000"/>
          </a:xfrm>
          <a:prstGeom prst="rect">
            <a:avLst/>
          </a:prstGeom>
        </p:spPr>
      </p:pic>
      <p:pic>
        <p:nvPicPr>
          <p:cNvPr id="16" name="Obraz 15" descr="2015_PuT.jpg"/>
          <p:cNvPicPr>
            <a:picLocks noChangeAspect="1"/>
          </p:cNvPicPr>
          <p:nvPr/>
        </p:nvPicPr>
        <p:blipFill>
          <a:blip r:embed="rId3" cstate="print"/>
          <a:srcRect l="1562" t="3561" r="1562" b="7983"/>
          <a:stretch>
            <a:fillRect/>
          </a:stretch>
        </p:blipFill>
        <p:spPr>
          <a:xfrm>
            <a:off x="4680000" y="1428736"/>
            <a:ext cx="4464000" cy="2880000"/>
          </a:xfrm>
          <a:prstGeom prst="rect">
            <a:avLst/>
          </a:prstGeom>
        </p:spPr>
      </p:pic>
      <p:pic>
        <p:nvPicPr>
          <p:cNvPr id="17" name="Obraz 16" descr="2025_PuT.jpg"/>
          <p:cNvPicPr>
            <a:picLocks noChangeAspect="1"/>
          </p:cNvPicPr>
          <p:nvPr/>
        </p:nvPicPr>
        <p:blipFill>
          <a:blip r:embed="rId4" cstate="print"/>
          <a:srcRect l="1408" t="7866" r="4225" b="12399"/>
          <a:stretch>
            <a:fillRect/>
          </a:stretch>
        </p:blipFill>
        <p:spPr>
          <a:xfrm>
            <a:off x="0" y="3978000"/>
            <a:ext cx="4824000" cy="2880000"/>
          </a:xfrm>
          <a:prstGeom prst="rect">
            <a:avLst/>
          </a:prstGeom>
        </p:spPr>
      </p:pic>
      <p:pic>
        <p:nvPicPr>
          <p:cNvPr id="18" name="Obraz 17" descr="2035_PuT.jpg"/>
          <p:cNvPicPr>
            <a:picLocks noChangeAspect="1"/>
          </p:cNvPicPr>
          <p:nvPr/>
        </p:nvPicPr>
        <p:blipFill>
          <a:blip r:embed="rId5" cstate="print"/>
          <a:srcRect l="1734" t="5637" r="1349" b="9809"/>
          <a:stretch>
            <a:fillRect/>
          </a:stretch>
        </p:blipFill>
        <p:spPr>
          <a:xfrm>
            <a:off x="4472000" y="3978000"/>
            <a:ext cx="4672000" cy="2880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tx2"/>
                </a:solidFill>
              </a:rPr>
              <a:t>Prognoza – rozkład potoków pasażerskich transportu zbiorowego</a:t>
            </a:r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928926" y="1571612"/>
            <a:ext cx="105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 2009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7663449" y="1571612"/>
            <a:ext cx="105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 2015</a:t>
            </a:r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2928926" y="4416990"/>
            <a:ext cx="105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 2025</a:t>
            </a:r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7858148" y="4429132"/>
            <a:ext cx="105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 2035</a:t>
            </a:r>
            <a:endParaRPr lang="pl-PL" dirty="0"/>
          </a:p>
        </p:txBody>
      </p:sp>
      <p:pic>
        <p:nvPicPr>
          <p:cNvPr id="13" name="Obraz 12" descr="Fundacja -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14" name="Obraz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  <p:sp>
        <p:nvSpPr>
          <p:cNvPr id="19" name="pole tekstowe 18"/>
          <p:cNvSpPr txBox="1"/>
          <p:nvPr/>
        </p:nvSpPr>
        <p:spPr>
          <a:xfrm rot="21344739">
            <a:off x="5466138" y="2555062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1100</a:t>
            </a:r>
            <a:endParaRPr lang="pl-PL" sz="1200" dirty="0"/>
          </a:p>
        </p:txBody>
      </p:sp>
      <p:sp>
        <p:nvSpPr>
          <p:cNvPr id="20" name="pole tekstowe 19"/>
          <p:cNvSpPr txBox="1"/>
          <p:nvPr/>
        </p:nvSpPr>
        <p:spPr>
          <a:xfrm rot="21344739">
            <a:off x="5609014" y="2912251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900</a:t>
            </a:r>
            <a:endParaRPr lang="pl-PL" sz="1200" dirty="0"/>
          </a:p>
        </p:txBody>
      </p:sp>
      <p:sp>
        <p:nvSpPr>
          <p:cNvPr id="21" name="pole tekstowe 20"/>
          <p:cNvSpPr txBox="1"/>
          <p:nvPr/>
        </p:nvSpPr>
        <p:spPr>
          <a:xfrm rot="21344739">
            <a:off x="1009550" y="5093912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1600</a:t>
            </a:r>
            <a:endParaRPr lang="pl-PL" sz="1200" dirty="0"/>
          </a:p>
        </p:txBody>
      </p:sp>
      <p:sp>
        <p:nvSpPr>
          <p:cNvPr id="22" name="pole tekstowe 21"/>
          <p:cNvSpPr txBox="1"/>
          <p:nvPr/>
        </p:nvSpPr>
        <p:spPr>
          <a:xfrm rot="21344739">
            <a:off x="1152426" y="5451101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1000</a:t>
            </a:r>
            <a:endParaRPr lang="pl-PL" sz="1200" dirty="0"/>
          </a:p>
        </p:txBody>
      </p:sp>
      <p:sp>
        <p:nvSpPr>
          <p:cNvPr id="23" name="pole tekstowe 22"/>
          <p:cNvSpPr txBox="1"/>
          <p:nvPr/>
        </p:nvSpPr>
        <p:spPr>
          <a:xfrm rot="21344739">
            <a:off x="5367267" y="5093912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1600</a:t>
            </a:r>
            <a:endParaRPr lang="pl-PL" sz="1200" dirty="0"/>
          </a:p>
        </p:txBody>
      </p:sp>
      <p:sp>
        <p:nvSpPr>
          <p:cNvPr id="24" name="pole tekstowe 23"/>
          <p:cNvSpPr txBox="1"/>
          <p:nvPr/>
        </p:nvSpPr>
        <p:spPr>
          <a:xfrm rot="21344739">
            <a:off x="5510143" y="5451101"/>
            <a:ext cx="59903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dirty="0" smtClean="0"/>
              <a:t>10</a:t>
            </a:r>
            <a:r>
              <a:rPr lang="pl-PL" sz="1200" dirty="0" smtClean="0"/>
              <a:t>00</a:t>
            </a:r>
            <a:endParaRPr lang="pl-P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2009_tramwaj.jpg"/>
          <p:cNvPicPr>
            <a:picLocks noChangeAspect="1"/>
          </p:cNvPicPr>
          <p:nvPr/>
        </p:nvPicPr>
        <p:blipFill>
          <a:blip r:embed="rId2" cstate="print"/>
          <a:srcRect l="16700" t="4166" r="9498" b="4166"/>
          <a:stretch>
            <a:fillRect/>
          </a:stretch>
        </p:blipFill>
        <p:spPr>
          <a:xfrm>
            <a:off x="-32" y="1458000"/>
            <a:ext cx="3071866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Obraz 12" descr="2012_tramwaj.jpg"/>
          <p:cNvPicPr>
            <a:picLocks noChangeAspect="1"/>
          </p:cNvPicPr>
          <p:nvPr/>
        </p:nvPicPr>
        <p:blipFill>
          <a:blip r:embed="rId3" cstate="print"/>
          <a:srcRect l="18012" t="5208" r="7329" b="4166"/>
          <a:stretch>
            <a:fillRect/>
          </a:stretch>
        </p:blipFill>
        <p:spPr>
          <a:xfrm>
            <a:off x="2928926" y="1458024"/>
            <a:ext cx="3143272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Obraz 3" descr="2b.jpg"/>
          <p:cNvPicPr/>
          <p:nvPr/>
        </p:nvPicPr>
        <p:blipFill>
          <a:blip r:embed="rId4" cstate="print"/>
          <a:srcRect l="14048" t="1925" r="7024" b="1925"/>
          <a:stretch>
            <a:fillRect/>
          </a:stretch>
        </p:blipFill>
        <p:spPr>
          <a:xfrm>
            <a:off x="5933020" y="1458024"/>
            <a:ext cx="3211012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pl-PL" dirty="0" smtClean="0">
                <a:solidFill>
                  <a:schemeClr val="tx2"/>
                </a:solidFill>
              </a:rPr>
              <a:t>Rozbudowa linii tramwajowych</a:t>
            </a:r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4643438" y="1482244"/>
            <a:ext cx="128554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Stan </a:t>
            </a:r>
            <a:r>
              <a:rPr lang="pl-PL" dirty="0" smtClean="0"/>
              <a:t>2012 r.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7564733" y="1482244"/>
            <a:ext cx="157030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Prognoza 2025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 rot="20146431">
            <a:off x="4268470" y="4110406"/>
            <a:ext cx="65274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1300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 rot="20146431">
            <a:off x="4481311" y="4522783"/>
            <a:ext cx="5357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600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 rot="20146431">
            <a:off x="7539026" y="4144778"/>
            <a:ext cx="65274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2200</a:t>
            </a:r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 rot="20146431">
            <a:off x="7753342" y="4611695"/>
            <a:ext cx="65274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1200</a:t>
            </a:r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 rot="20146431">
            <a:off x="1534270" y="4100235"/>
            <a:ext cx="5357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9</a:t>
            </a:r>
            <a:r>
              <a:rPr lang="pl-PL" dirty="0" smtClean="0"/>
              <a:t>00</a:t>
            </a:r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 rot="20146431">
            <a:off x="1688602" y="4512612"/>
            <a:ext cx="5357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4</a:t>
            </a:r>
            <a:r>
              <a:rPr lang="pl-PL" dirty="0" smtClean="0"/>
              <a:t>00</a:t>
            </a:r>
            <a:endParaRPr lang="pl-PL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1634416" y="1473279"/>
            <a:ext cx="128554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 smtClean="0"/>
              <a:t>Stan </a:t>
            </a:r>
            <a:r>
              <a:rPr lang="pl-PL" dirty="0" smtClean="0"/>
              <a:t>2009 r.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2"/>
                </a:solidFill>
              </a:rPr>
              <a:t>Możliwości wykorzystania</a:t>
            </a:r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/>
            <a:r>
              <a:rPr lang="pl-PL" sz="2400" dirty="0" smtClean="0"/>
              <a:t>Prace planistyczne i studialne w gospodarce przestrzennej.</a:t>
            </a:r>
          </a:p>
          <a:p>
            <a:pPr marL="457200" indent="-457200"/>
            <a:r>
              <a:rPr lang="pl-PL" sz="2400" dirty="0" smtClean="0"/>
              <a:t>Prognozowanie parametrów ruchu i ocena efektywności systemów transportowych.</a:t>
            </a:r>
          </a:p>
          <a:p>
            <a:pPr marL="457200" indent="-457200"/>
            <a:r>
              <a:rPr lang="pl-PL" sz="2400" dirty="0" smtClean="0"/>
              <a:t>Analizy kosztów i korzyści, oddziaływania na środowisko, bezpieczeństwo ruchu drogowego, studia wykonalności inwestycji transportowych w tym wnioskowanych o dofinansowanie UE.</a:t>
            </a:r>
          </a:p>
          <a:p>
            <a:pPr marL="457200" indent="-457200"/>
            <a:r>
              <a:rPr lang="pl-PL" sz="2400" dirty="0" smtClean="0"/>
              <a:t>Projekty zmian organizacji ruchu, rozwiązania geometryczne na skrzyżowaniach i węzłach, zaawansowane sterowanie ruchem, zmiany w rozkładach jazdy pojazdów transportu zbiorowego.</a:t>
            </a:r>
          </a:p>
        </p:txBody>
      </p:sp>
      <p:pic>
        <p:nvPicPr>
          <p:cNvPr id="4" name="Obraz 3" descr="Fundacja -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/>
          <p:cNvSpPr txBox="1">
            <a:spLocks/>
          </p:cNvSpPr>
          <p:nvPr/>
        </p:nvSpPr>
        <p:spPr>
          <a:xfrm>
            <a:off x="0" y="357174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Biuro </a:t>
            </a:r>
            <a:r>
              <a:rPr lang="pl-PL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Rozwoju Gdańska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– operator modelu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14282" y="1704038"/>
            <a:ext cx="892971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AutoNum type="arabicParenR"/>
            </a:pPr>
            <a:r>
              <a:rPr lang="pl-PL" sz="2500" dirty="0" smtClean="0"/>
              <a:t>Aktualizacja modelu</a:t>
            </a:r>
          </a:p>
          <a:p>
            <a:pPr marL="342900" indent="-342900"/>
            <a:r>
              <a:rPr lang="pl-PL" sz="2500" dirty="0" smtClean="0"/>
              <a:t>	a)	pomiary ruchu</a:t>
            </a:r>
          </a:p>
          <a:p>
            <a:pPr marL="342900" indent="-342900"/>
            <a:r>
              <a:rPr lang="pl-PL" sz="2500" dirty="0" smtClean="0"/>
              <a:t>	b)	aktualizacja zmiennych opisujących dla 161 rejonów 	transportowych</a:t>
            </a:r>
          </a:p>
          <a:p>
            <a:pPr marL="342900" indent="-342900"/>
            <a:r>
              <a:rPr lang="pl-PL" sz="2500" dirty="0" smtClean="0"/>
              <a:t>	c)	nowe elementy i parametry sieci transportowych</a:t>
            </a:r>
          </a:p>
          <a:p>
            <a:pPr marL="342900" indent="-342900"/>
            <a:r>
              <a:rPr lang="pl-PL" sz="2500" dirty="0" smtClean="0"/>
              <a:t>	d)	</a:t>
            </a:r>
            <a:r>
              <a:rPr lang="pl-PL" sz="2500" dirty="0" err="1" smtClean="0"/>
              <a:t>update</a:t>
            </a:r>
            <a:r>
              <a:rPr lang="pl-PL" sz="2500" dirty="0" smtClean="0"/>
              <a:t> oprogramowania</a:t>
            </a:r>
          </a:p>
          <a:p>
            <a:pPr marL="342900" indent="-342900"/>
            <a:r>
              <a:rPr lang="pl-PL" sz="2500" dirty="0" smtClean="0"/>
              <a:t>	e)	Kompleksowe Badania Ruchu</a:t>
            </a:r>
          </a:p>
          <a:p>
            <a:pPr marL="342900" indent="-342900">
              <a:spcBef>
                <a:spcPts val="1200"/>
              </a:spcBef>
              <a:buAutoNum type="arabicParenR" startAt="2"/>
            </a:pPr>
            <a:r>
              <a:rPr lang="pl-PL" sz="2500" dirty="0" smtClean="0"/>
              <a:t>Udostępnianie modelu</a:t>
            </a:r>
          </a:p>
          <a:p>
            <a:pPr marL="342900" indent="-342900">
              <a:buAutoNum type="arabicParenR" startAt="2"/>
            </a:pPr>
            <a:r>
              <a:rPr lang="pl-PL" sz="2500" dirty="0" smtClean="0"/>
              <a:t>Przyjmowanie informacji do aktualizacji i rozwoju modelu</a:t>
            </a:r>
            <a:endParaRPr lang="pl-PL" sz="2500" dirty="0"/>
          </a:p>
        </p:txBody>
      </p:sp>
      <p:pic>
        <p:nvPicPr>
          <p:cNvPr id="4" name="Obraz 3" descr="Fundacja -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6" name="Obraz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143522" y="1214422"/>
            <a:ext cx="3215496" cy="571504"/>
          </a:xfrm>
          <a:prstGeom prst="rect">
            <a:avLst/>
          </a:prstGeom>
          <a:solidFill>
            <a:schemeClr val="accent1">
              <a:lumMod val="40000"/>
              <a:lumOff val="6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b="1" dirty="0" smtClean="0">
                <a:solidFill>
                  <a:schemeClr val="tx1"/>
                </a:solidFill>
              </a:rPr>
              <a:t>Biuro Rozwoju Gdańska</a:t>
            </a:r>
          </a:p>
        </p:txBody>
      </p:sp>
      <p:sp>
        <p:nvSpPr>
          <p:cNvPr id="5" name="Prostokąt 4"/>
          <p:cNvSpPr/>
          <p:nvPr/>
        </p:nvSpPr>
        <p:spPr>
          <a:xfrm>
            <a:off x="214282" y="4134697"/>
            <a:ext cx="2428892" cy="2071702"/>
          </a:xfrm>
          <a:prstGeom prst="rect">
            <a:avLst/>
          </a:prstGeom>
          <a:solidFill>
            <a:schemeClr val="accent1">
              <a:lumMod val="40000"/>
              <a:lumOff val="6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pl-PL" b="1" dirty="0" smtClean="0">
                <a:solidFill>
                  <a:schemeClr val="tx1"/>
                </a:solidFill>
              </a:rPr>
              <a:t>Jednostki organizacyjne m. Gdańska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(</a:t>
            </a:r>
            <a:r>
              <a:rPr lang="pl-PL" dirty="0" err="1" smtClean="0">
                <a:solidFill>
                  <a:schemeClr val="tx1"/>
                </a:solidFill>
              </a:rPr>
              <a:t>ZDiZ</a:t>
            </a:r>
            <a:r>
              <a:rPr lang="pl-PL" dirty="0" smtClean="0">
                <a:solidFill>
                  <a:schemeClr val="tx1"/>
                </a:solidFill>
              </a:rPr>
              <a:t>, ZTM, DRMG, GIK, WPR, inne podmioty publiczne)</a:t>
            </a:r>
          </a:p>
          <a:p>
            <a:pPr algn="ctr"/>
            <a:endParaRPr lang="pl-PL" sz="1000" dirty="0" smtClean="0">
              <a:solidFill>
                <a:schemeClr val="tx1"/>
              </a:solidFill>
            </a:endParaRPr>
          </a:p>
          <a:p>
            <a:pPr algn="ctr"/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4072216" y="4110042"/>
            <a:ext cx="1500198" cy="1500198"/>
          </a:xfrm>
          <a:prstGeom prst="rect">
            <a:avLst/>
          </a:prstGeom>
          <a:solidFill>
            <a:schemeClr val="accent1">
              <a:lumMod val="40000"/>
              <a:lumOff val="6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00" dirty="0" smtClean="0">
              <a:solidFill>
                <a:schemeClr val="tx1"/>
              </a:solidFill>
            </a:endParaRPr>
          </a:p>
          <a:p>
            <a:pPr algn="ctr"/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072216" y="4143380"/>
            <a:ext cx="15001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Inwestorzy obiektów generujących ruch</a:t>
            </a:r>
          </a:p>
          <a:p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6572264" y="4134697"/>
            <a:ext cx="2428892" cy="928694"/>
          </a:xfrm>
          <a:prstGeom prst="rect">
            <a:avLst/>
          </a:prstGeom>
          <a:solidFill>
            <a:schemeClr val="accent1">
              <a:lumMod val="40000"/>
              <a:lumOff val="6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pl-PL" b="1" dirty="0" smtClean="0">
                <a:solidFill>
                  <a:schemeClr val="tx1"/>
                </a:solidFill>
              </a:rPr>
              <a:t>Instytucje naukowo-badawcze, </a:t>
            </a:r>
            <a:endParaRPr lang="pl-PL" sz="1000" dirty="0">
              <a:solidFill>
                <a:schemeClr val="tx1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565380" y="149346"/>
            <a:ext cx="60826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4000" dirty="0" smtClean="0">
                <a:solidFill>
                  <a:schemeClr val="tx2"/>
                </a:solidFill>
              </a:rPr>
              <a:t>Zasady korzystania z modelu</a:t>
            </a:r>
          </a:p>
        </p:txBody>
      </p:sp>
      <p:sp>
        <p:nvSpPr>
          <p:cNvPr id="14" name="Romb 13"/>
          <p:cNvSpPr/>
          <p:nvPr/>
        </p:nvSpPr>
        <p:spPr>
          <a:xfrm>
            <a:off x="71406" y="2634499"/>
            <a:ext cx="1571636" cy="714380"/>
          </a:xfrm>
          <a:prstGeom prst="diamon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5" name="Romb 14"/>
          <p:cNvSpPr/>
          <p:nvPr/>
        </p:nvSpPr>
        <p:spPr>
          <a:xfrm>
            <a:off x="1785918" y="2634499"/>
            <a:ext cx="1571636" cy="714380"/>
          </a:xfrm>
          <a:prstGeom prst="diamon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 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1928794" y="2634499"/>
            <a:ext cx="1293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Model </a:t>
            </a:r>
          </a:p>
          <a:p>
            <a:pPr algn="ctr"/>
            <a:r>
              <a:rPr lang="pl-PL" dirty="0" smtClean="0"/>
              <a:t>wynikowy</a:t>
            </a:r>
            <a:endParaRPr lang="pl-PL" dirty="0"/>
          </a:p>
        </p:txBody>
      </p:sp>
      <p:sp>
        <p:nvSpPr>
          <p:cNvPr id="17" name="Romb 16"/>
          <p:cNvSpPr/>
          <p:nvPr/>
        </p:nvSpPr>
        <p:spPr>
          <a:xfrm>
            <a:off x="7572396" y="2634499"/>
            <a:ext cx="1571636" cy="714380"/>
          </a:xfrm>
          <a:prstGeom prst="diamon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 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7966723" y="2667394"/>
            <a:ext cx="89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 smtClean="0"/>
              <a:t>know</a:t>
            </a:r>
            <a:endParaRPr lang="pl-PL" dirty="0" smtClean="0"/>
          </a:p>
          <a:p>
            <a:pPr algn="ctr"/>
            <a:r>
              <a:rPr lang="pl-PL" dirty="0" err="1" smtClean="0"/>
              <a:t>how</a:t>
            </a:r>
            <a:endParaRPr lang="pl-PL" dirty="0"/>
          </a:p>
        </p:txBody>
      </p:sp>
      <p:sp>
        <p:nvSpPr>
          <p:cNvPr id="19" name="Romb 18"/>
          <p:cNvSpPr/>
          <p:nvPr/>
        </p:nvSpPr>
        <p:spPr>
          <a:xfrm>
            <a:off x="3943628" y="2643182"/>
            <a:ext cx="1571636" cy="714380"/>
          </a:xfrm>
          <a:prstGeom prst="diamon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 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4134129" y="2643182"/>
            <a:ext cx="1221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Model </a:t>
            </a:r>
          </a:p>
          <a:p>
            <a:pPr algn="ctr"/>
            <a:r>
              <a:rPr lang="pl-PL" dirty="0" smtClean="0"/>
              <a:t>wynikowy</a:t>
            </a:r>
            <a:endParaRPr lang="pl-PL" dirty="0"/>
          </a:p>
        </p:txBody>
      </p:sp>
      <p:sp>
        <p:nvSpPr>
          <p:cNvPr id="21" name="Romb 20"/>
          <p:cNvSpPr/>
          <p:nvPr/>
        </p:nvSpPr>
        <p:spPr>
          <a:xfrm>
            <a:off x="5857884" y="2634499"/>
            <a:ext cx="1571636" cy="714380"/>
          </a:xfrm>
          <a:prstGeom prst="diamon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 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5929322" y="2634499"/>
            <a:ext cx="14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Model </a:t>
            </a:r>
          </a:p>
          <a:p>
            <a:pPr algn="ctr"/>
            <a:r>
              <a:rPr lang="pl-PL" dirty="0" smtClean="0"/>
              <a:t>wynikowy</a:t>
            </a:r>
            <a:endParaRPr lang="pl-PL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207017" y="2808096"/>
            <a:ext cx="1293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Wyniki</a:t>
            </a:r>
          </a:p>
        </p:txBody>
      </p:sp>
      <p:cxnSp>
        <p:nvCxnSpPr>
          <p:cNvPr id="25" name="Łącznik prosty ze strzałką 24"/>
          <p:cNvCxnSpPr>
            <a:stCxn id="14" idx="0"/>
          </p:cNvCxnSpPr>
          <p:nvPr/>
        </p:nvCxnSpPr>
        <p:spPr>
          <a:xfrm rot="5400000" flipH="1" flipV="1">
            <a:off x="1571604" y="1134301"/>
            <a:ext cx="785818" cy="2214578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ze strzałką 25"/>
          <p:cNvCxnSpPr>
            <a:stCxn id="19" idx="2"/>
          </p:cNvCxnSpPr>
          <p:nvPr/>
        </p:nvCxnSpPr>
        <p:spPr>
          <a:xfrm rot="5400000">
            <a:off x="4443694" y="3643314"/>
            <a:ext cx="571504" cy="1588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/>
          <p:cNvCxnSpPr>
            <a:stCxn id="15" idx="2"/>
          </p:cNvCxnSpPr>
          <p:nvPr/>
        </p:nvCxnSpPr>
        <p:spPr>
          <a:xfrm rot="5400000">
            <a:off x="2250265" y="3670350"/>
            <a:ext cx="642942" cy="1588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/>
          <p:cNvCxnSpPr>
            <a:stCxn id="21" idx="2"/>
          </p:cNvCxnSpPr>
          <p:nvPr/>
        </p:nvCxnSpPr>
        <p:spPr>
          <a:xfrm rot="5400000">
            <a:off x="6322231" y="3670350"/>
            <a:ext cx="642942" cy="1588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33"/>
          <p:cNvCxnSpPr>
            <a:endCxn id="14" idx="2"/>
          </p:cNvCxnSpPr>
          <p:nvPr/>
        </p:nvCxnSpPr>
        <p:spPr>
          <a:xfrm rot="5400000" flipH="1" flipV="1">
            <a:off x="535752" y="3670350"/>
            <a:ext cx="642942" cy="1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/>
          <p:cNvCxnSpPr/>
          <p:nvPr/>
        </p:nvCxnSpPr>
        <p:spPr>
          <a:xfrm rot="5400000" flipH="1" flipV="1">
            <a:off x="8036744" y="3670350"/>
            <a:ext cx="642942" cy="1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>
            <a:stCxn id="17" idx="0"/>
          </p:cNvCxnSpPr>
          <p:nvPr/>
        </p:nvCxnSpPr>
        <p:spPr>
          <a:xfrm rot="16200000" flipV="1">
            <a:off x="7000892" y="1277177"/>
            <a:ext cx="785818" cy="1928826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/>
          <p:cNvCxnSpPr>
            <a:stCxn id="4" idx="2"/>
            <a:endCxn id="16" idx="0"/>
          </p:cNvCxnSpPr>
          <p:nvPr/>
        </p:nvCxnSpPr>
        <p:spPr>
          <a:xfrm rot="5400000">
            <a:off x="3239034" y="1122262"/>
            <a:ext cx="848573" cy="2175901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46"/>
          <p:cNvCxnSpPr>
            <a:stCxn id="4" idx="2"/>
            <a:endCxn id="20" idx="0"/>
          </p:cNvCxnSpPr>
          <p:nvPr/>
        </p:nvCxnSpPr>
        <p:spPr>
          <a:xfrm rot="5400000">
            <a:off x="4319500" y="2211412"/>
            <a:ext cx="857256" cy="6285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49"/>
          <p:cNvCxnSpPr>
            <a:stCxn id="4" idx="2"/>
            <a:endCxn id="22" idx="0"/>
          </p:cNvCxnSpPr>
          <p:nvPr/>
        </p:nvCxnSpPr>
        <p:spPr>
          <a:xfrm rot="16200000" flipH="1">
            <a:off x="5275016" y="1262179"/>
            <a:ext cx="848573" cy="1896065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mb 55"/>
          <p:cNvSpPr/>
          <p:nvPr/>
        </p:nvSpPr>
        <p:spPr>
          <a:xfrm rot="16200000">
            <a:off x="2557448" y="4583963"/>
            <a:ext cx="1571636" cy="714380"/>
          </a:xfrm>
          <a:prstGeom prst="diamon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 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7" name="pole tekstowe 56"/>
          <p:cNvSpPr txBox="1"/>
          <p:nvPr/>
        </p:nvSpPr>
        <p:spPr>
          <a:xfrm rot="16200000">
            <a:off x="2671749" y="4773262"/>
            <a:ext cx="1293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Analiza</a:t>
            </a:r>
            <a:endParaRPr lang="pl-PL" dirty="0"/>
          </a:p>
        </p:txBody>
      </p:sp>
      <p:cxnSp>
        <p:nvCxnSpPr>
          <p:cNvPr id="58" name="Łącznik prosty ze strzałką 57"/>
          <p:cNvCxnSpPr>
            <a:stCxn id="56" idx="0"/>
          </p:cNvCxnSpPr>
          <p:nvPr/>
        </p:nvCxnSpPr>
        <p:spPr>
          <a:xfrm rot="10800000">
            <a:off x="2652714" y="4939559"/>
            <a:ext cx="333363" cy="1594"/>
          </a:xfrm>
          <a:prstGeom prst="straightConnector1">
            <a:avLst/>
          </a:prstGeom>
          <a:ln w="5715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Łącznik prosty 60"/>
          <p:cNvCxnSpPr>
            <a:endCxn id="56" idx="2"/>
          </p:cNvCxnSpPr>
          <p:nvPr/>
        </p:nvCxnSpPr>
        <p:spPr>
          <a:xfrm rot="10800000" flipV="1">
            <a:off x="3700457" y="4939559"/>
            <a:ext cx="366719" cy="1594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Obraz 31" descr="Fundacja -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33" name="Obraz 3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85720" y="571480"/>
            <a:ext cx="850112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4400" dirty="0" smtClean="0">
                <a:solidFill>
                  <a:schemeClr val="tx2"/>
                </a:solidFill>
              </a:rPr>
              <a:t>Stosowanie Transportowego modelu symulacyjnego:</a:t>
            </a:r>
          </a:p>
          <a:p>
            <a:pPr algn="just"/>
            <a:endParaRPr lang="pl-PL" sz="2500" b="1" dirty="0" smtClean="0"/>
          </a:p>
          <a:p>
            <a:pPr marL="360000" algn="just">
              <a:buFont typeface="Arial" pitchFamily="34" charset="0"/>
              <a:buChar char="•"/>
            </a:pPr>
            <a:r>
              <a:rPr lang="pl-PL" sz="2500" b="1" dirty="0" smtClean="0"/>
              <a:t>  </a:t>
            </a:r>
            <a:r>
              <a:rPr lang="pl-PL" sz="2500" dirty="0" smtClean="0"/>
              <a:t>zintegruje działania miasta w zakresie projektowania </a:t>
            </a:r>
            <a:br>
              <a:rPr lang="pl-PL" sz="2500" dirty="0" smtClean="0"/>
            </a:br>
            <a:r>
              <a:rPr lang="pl-PL" sz="2500" dirty="0" smtClean="0"/>
              <a:t>    i zarządzania systemem transportowym,</a:t>
            </a:r>
          </a:p>
          <a:p>
            <a:pPr marL="360000" algn="just">
              <a:buFont typeface="Arial" pitchFamily="34" charset="0"/>
              <a:buChar char="•"/>
            </a:pPr>
            <a:endParaRPr lang="pl-PL" sz="2500" dirty="0" smtClean="0"/>
          </a:p>
          <a:p>
            <a:pPr marL="360000" algn="just">
              <a:buFont typeface="Arial" pitchFamily="34" charset="0"/>
              <a:buChar char="•"/>
            </a:pPr>
            <a:r>
              <a:rPr lang="pl-PL" sz="2500" dirty="0" smtClean="0"/>
              <a:t>  uwiarygodni analizy wykonywane przez inwestorów       </a:t>
            </a:r>
          </a:p>
          <a:p>
            <a:pPr marL="360000" algn="just"/>
            <a:r>
              <a:rPr lang="pl-PL" sz="2500" dirty="0" smtClean="0"/>
              <a:t>    prywatnych,</a:t>
            </a:r>
          </a:p>
          <a:p>
            <a:pPr marL="360000" algn="just">
              <a:buFont typeface="Arial" pitchFamily="34" charset="0"/>
              <a:buChar char="•"/>
            </a:pPr>
            <a:endParaRPr lang="pl-PL" sz="2500" dirty="0" smtClean="0"/>
          </a:p>
          <a:p>
            <a:pPr marL="360000" algn="just">
              <a:buFont typeface="Arial" pitchFamily="34" charset="0"/>
              <a:buChar char="•"/>
            </a:pPr>
            <a:r>
              <a:rPr lang="pl-PL" sz="2500" dirty="0" smtClean="0"/>
              <a:t>  przyczyni się do prowadzenia spójnej polityki transportowej </a:t>
            </a:r>
          </a:p>
          <a:p>
            <a:pPr marL="360000" algn="just"/>
            <a:r>
              <a:rPr lang="pl-PL" sz="2500" dirty="0" smtClean="0"/>
              <a:t>    Gdańska.</a:t>
            </a:r>
          </a:p>
          <a:p>
            <a:pPr marL="360000" algn="just"/>
            <a:endParaRPr lang="pl-PL" sz="2500" dirty="0" smtClean="0"/>
          </a:p>
          <a:p>
            <a:pPr marL="360000" algn="just">
              <a:buFont typeface="Arial" pitchFamily="34" charset="0"/>
              <a:buChar char="•"/>
            </a:pPr>
            <a:r>
              <a:rPr lang="pl-PL" sz="2500" dirty="0" smtClean="0"/>
              <a:t> podstawa tworzenia modelu transportowego GOM</a:t>
            </a:r>
            <a:endParaRPr lang="pl-PL" sz="2500" dirty="0"/>
          </a:p>
          <a:p>
            <a:pPr marL="360000" algn="just"/>
            <a:endParaRPr lang="pl-PL" sz="2500" dirty="0" smtClean="0"/>
          </a:p>
        </p:txBody>
      </p:sp>
      <p:pic>
        <p:nvPicPr>
          <p:cNvPr id="3" name="Obraz 2" descr="Fundacja -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0097" y="6266224"/>
            <a:ext cx="1310830" cy="555916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195" y="6617097"/>
            <a:ext cx="1376372" cy="19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17813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7500" dirty="0" smtClean="0">
                <a:solidFill>
                  <a:schemeClr val="tx2"/>
                </a:solidFill>
              </a:rPr>
              <a:t>Dziękuję za uwagę</a:t>
            </a:r>
            <a:endParaRPr lang="pl-PL" sz="7500" dirty="0">
              <a:solidFill>
                <a:schemeClr val="tx2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566872" y="6357958"/>
            <a:ext cx="2038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Gdańsk, 4.09.2012r.</a:t>
            </a:r>
            <a:endParaRPr lang="pl-PL" dirty="0"/>
          </a:p>
        </p:txBody>
      </p:sp>
      <p:pic>
        <p:nvPicPr>
          <p:cNvPr id="6" name="Obraz 5" descr="Fundacja -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47680"/>
            <a:ext cx="2857520" cy="1211858"/>
          </a:xfrm>
          <a:prstGeom prst="rect">
            <a:avLst/>
          </a:prstGeom>
        </p:spPr>
      </p:pic>
      <p:pic>
        <p:nvPicPr>
          <p:cNvPr id="7" name="Obraz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9150" y="800984"/>
            <a:ext cx="3000396" cy="537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1839</TotalTime>
  <Words>473</Words>
  <Application>Microsoft Office PowerPoint</Application>
  <PresentationFormat>Pokaz na ekranie (4:3)</PresentationFormat>
  <Paragraphs>163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Transportowy model symulacyjny miasta Gdańska</vt:lpstr>
      <vt:lpstr>Współdziałanie różnych instytucji</vt:lpstr>
      <vt:lpstr>Czym jest transportowy model symulacyjny Gdańska?</vt:lpstr>
      <vt:lpstr>Podstawowe założenia modelu</vt:lpstr>
      <vt:lpstr> Zakres przestrzenny</vt:lpstr>
      <vt:lpstr>Schemat budowy modelu  (narzędzia do analiz transportowych)</vt:lpstr>
      <vt:lpstr>Generowanie ruchu</vt:lpstr>
      <vt:lpstr>Rozkład przestrzenny ruchu</vt:lpstr>
      <vt:lpstr>Podział zadań przewozowych</vt:lpstr>
      <vt:lpstr>Prognozy – rozkład ruchu kołowego [E/h]</vt:lpstr>
      <vt:lpstr>Prognoza – rozkład potoków pasażerskich transportu zbiorowego</vt:lpstr>
      <vt:lpstr>Rozbudowa linii tramwajowych</vt:lpstr>
      <vt:lpstr>Możliwości wykorzystania</vt:lpstr>
      <vt:lpstr>Slajd 14</vt:lpstr>
      <vt:lpstr>Slajd 15</vt:lpstr>
      <vt:lpstr>Slajd 16</vt:lpstr>
      <vt:lpstr>Slajd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tomasz budziszewski</dc:creator>
  <cp:lastModifiedBy>tomasz budziszewski</cp:lastModifiedBy>
  <cp:revision>168</cp:revision>
  <dcterms:created xsi:type="dcterms:W3CDTF">2012-06-26T09:04:26Z</dcterms:created>
  <dcterms:modified xsi:type="dcterms:W3CDTF">2012-09-04T07:59:08Z</dcterms:modified>
</cp:coreProperties>
</file>