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32" autoAdjust="0"/>
    <p:restoredTop sz="94660"/>
  </p:normalViewPr>
  <p:slideViewPr>
    <p:cSldViewPr>
      <p:cViewPr varScale="1">
        <p:scale>
          <a:sx n="108" d="100"/>
          <a:sy n="108" d="100"/>
        </p:scale>
        <p:origin x="-96" y="-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B9D46-1EB4-47F2-AEE3-9DDE65667E41}" type="datetimeFigureOut">
              <a:rPr lang="pl-PL" smtClean="0"/>
              <a:pPr/>
              <a:t>2013-09-09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D37D6-6521-496D-BB76-EBEED12EE4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56388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B9D46-1EB4-47F2-AEE3-9DDE65667E41}" type="datetimeFigureOut">
              <a:rPr lang="pl-PL" smtClean="0"/>
              <a:pPr/>
              <a:t>2013-09-09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D37D6-6521-496D-BB76-EBEED12EE4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355678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B9D46-1EB4-47F2-AEE3-9DDE65667E41}" type="datetimeFigureOut">
              <a:rPr lang="pl-PL" smtClean="0"/>
              <a:pPr/>
              <a:t>2013-09-09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D37D6-6521-496D-BB76-EBEED12EE4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350182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B9D46-1EB4-47F2-AEE3-9DDE65667E41}" type="datetimeFigureOut">
              <a:rPr lang="pl-PL" smtClean="0"/>
              <a:pPr/>
              <a:t>2013-09-09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D37D6-6521-496D-BB76-EBEED12EE4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952643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B9D46-1EB4-47F2-AEE3-9DDE65667E41}" type="datetimeFigureOut">
              <a:rPr lang="pl-PL" smtClean="0"/>
              <a:pPr/>
              <a:t>2013-09-09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D37D6-6521-496D-BB76-EBEED12EE4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461054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B9D46-1EB4-47F2-AEE3-9DDE65667E41}" type="datetimeFigureOut">
              <a:rPr lang="pl-PL" smtClean="0"/>
              <a:pPr/>
              <a:t>2013-09-09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D37D6-6521-496D-BB76-EBEED12EE4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787318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B9D46-1EB4-47F2-AEE3-9DDE65667E41}" type="datetimeFigureOut">
              <a:rPr lang="pl-PL" smtClean="0"/>
              <a:pPr/>
              <a:t>2013-09-09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D37D6-6521-496D-BB76-EBEED12EE4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857505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B9D46-1EB4-47F2-AEE3-9DDE65667E41}" type="datetimeFigureOut">
              <a:rPr lang="pl-PL" smtClean="0"/>
              <a:pPr/>
              <a:t>2013-09-09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D37D6-6521-496D-BB76-EBEED12EE4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320005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B9D46-1EB4-47F2-AEE3-9DDE65667E41}" type="datetimeFigureOut">
              <a:rPr lang="pl-PL" smtClean="0"/>
              <a:pPr/>
              <a:t>2013-09-09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D37D6-6521-496D-BB76-EBEED12EE4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2421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B9D46-1EB4-47F2-AEE3-9DDE65667E41}" type="datetimeFigureOut">
              <a:rPr lang="pl-PL" smtClean="0"/>
              <a:pPr/>
              <a:t>2013-09-09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D37D6-6521-496D-BB76-EBEED12EE4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97943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B9D46-1EB4-47F2-AEE3-9DDE65667E41}" type="datetimeFigureOut">
              <a:rPr lang="pl-PL" smtClean="0"/>
              <a:pPr/>
              <a:t>2013-09-09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D37D6-6521-496D-BB76-EBEED12EE4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753584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B9D46-1EB4-47F2-AEE3-9DDE65667E41}" type="datetimeFigureOut">
              <a:rPr lang="pl-PL" smtClean="0"/>
              <a:pPr/>
              <a:t>2013-09-09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D37D6-6521-496D-BB76-EBEED12EE4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197093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tm.gda.pl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5616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3603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80000"/>
            <a:ext cx="8219256" cy="778098"/>
          </a:xfrm>
        </p:spPr>
        <p:txBody>
          <a:bodyPr>
            <a:normAutofit/>
          </a:bodyPr>
          <a:lstStyle/>
          <a:p>
            <a:r>
              <a:rPr lang="pl-PL" sz="3600" b="1" dirty="0" smtClean="0"/>
              <a:t>Regulamin</a:t>
            </a:r>
            <a:endParaRPr lang="pl-PL" sz="3600" b="1" dirty="0"/>
          </a:p>
        </p:txBody>
      </p:sp>
      <p:sp>
        <p:nvSpPr>
          <p:cNvPr id="15" name="Symbol zastępczy zawartości 14"/>
          <p:cNvSpPr>
            <a:spLocks noGrp="1"/>
          </p:cNvSpPr>
          <p:nvPr>
            <p:ph idx="1"/>
          </p:nvPr>
        </p:nvSpPr>
        <p:spPr>
          <a:xfrm>
            <a:off x="395536" y="692696"/>
            <a:ext cx="8568952" cy="54006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pl-PL" sz="1800" b="1" dirty="0" smtClean="0"/>
              <a:t>I faza</a:t>
            </a:r>
            <a:r>
              <a:rPr lang="pl-PL" sz="1800" dirty="0" smtClean="0"/>
              <a:t> – rozgrywki grupowe (20 – 22 września). 16 drużyn w czterech grupach.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l-PL" sz="1800" i="1" u="sng" dirty="0" smtClean="0"/>
              <a:t>Grupa A</a:t>
            </a:r>
            <a:r>
              <a:rPr lang="pl-PL" sz="1800" dirty="0" smtClean="0"/>
              <a:t> (mecze w Odense): Belgia, Białoruś, Dania, Włochy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l-PL" sz="1800" i="1" u="sng" dirty="0" smtClean="0"/>
              <a:t>Grupa B</a:t>
            </a:r>
            <a:r>
              <a:rPr lang="pl-PL" sz="1800" dirty="0" smtClean="0"/>
              <a:t> (Gdańsk): Francja, Polska, Słowacja, Turcja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l-PL" sz="1800" i="1" u="sng" dirty="0" smtClean="0"/>
              <a:t>Grupa C</a:t>
            </a:r>
            <a:r>
              <a:rPr lang="pl-PL" sz="1800" dirty="0" smtClean="0"/>
              <a:t> (</a:t>
            </a:r>
            <a:r>
              <a:rPr lang="pl-PL" sz="1800" dirty="0" err="1" smtClean="0"/>
              <a:t>Herning</a:t>
            </a:r>
            <a:r>
              <a:rPr lang="pl-PL" sz="1800" dirty="0" smtClean="0"/>
              <a:t>): Finlandia, Holandia, Serbia, Słowenia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l-PL" sz="1800" i="1" u="sng" dirty="0" smtClean="0"/>
              <a:t>Grupa D</a:t>
            </a:r>
            <a:r>
              <a:rPr lang="pl-PL" sz="1800" dirty="0" smtClean="0"/>
              <a:t> (Gdynia): Bułgaria, Czechy, Niemcy, Rosja</a:t>
            </a: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pl-PL" sz="1800" dirty="0" smtClean="0"/>
              <a:t>Każdy gra z każdym. Zwycięzcy grup awansują bezpośrednio do ćwierćfinałów.</a:t>
            </a:r>
          </a:p>
          <a:p>
            <a:pPr algn="just">
              <a:lnSpc>
                <a:spcPct val="150000"/>
              </a:lnSpc>
            </a:pPr>
            <a:r>
              <a:rPr lang="pl-PL" sz="1800" b="1" dirty="0" smtClean="0"/>
              <a:t>II faza</a:t>
            </a:r>
            <a:r>
              <a:rPr lang="pl-PL" sz="1800" dirty="0" smtClean="0"/>
              <a:t> – baraże (24 września). Mecze w Gdańsku i </a:t>
            </a:r>
            <a:r>
              <a:rPr lang="pl-PL" sz="1800" dirty="0" err="1" smtClean="0"/>
              <a:t>Aarhuis</a:t>
            </a:r>
            <a:r>
              <a:rPr lang="pl-PL" sz="1800" dirty="0" smtClean="0"/>
              <a:t>. Druga i trzecia drużyna w każdej grupie grają o awans do ćwierćfinału.</a:t>
            </a:r>
          </a:p>
          <a:p>
            <a:pPr algn="just">
              <a:lnSpc>
                <a:spcPct val="150000"/>
              </a:lnSpc>
            </a:pPr>
            <a:r>
              <a:rPr lang="pl-PL" sz="1800" b="1" dirty="0" smtClean="0"/>
              <a:t>III faza</a:t>
            </a:r>
            <a:r>
              <a:rPr lang="pl-PL" sz="1800" dirty="0" smtClean="0"/>
              <a:t> - ćwierćfinały (25 września). Mecze w Gdańsku i </a:t>
            </a:r>
            <a:r>
              <a:rPr lang="pl-PL" sz="1800" dirty="0" err="1" smtClean="0"/>
              <a:t>Aarhuis</a:t>
            </a:r>
            <a:r>
              <a:rPr lang="pl-PL" sz="1800" dirty="0" smtClean="0"/>
              <a:t>. Zwycięzca „grupy gdańskiej” gra z drugą drużyną „grupy gdyńskiej”. Zwycięzca „grupy gdyńskiej” spotyka się z drugą drużyną „grupy gdańskiej”.</a:t>
            </a:r>
          </a:p>
          <a:p>
            <a:pPr algn="just">
              <a:lnSpc>
                <a:spcPct val="150000"/>
              </a:lnSpc>
            </a:pPr>
            <a:r>
              <a:rPr lang="pl-PL" sz="1800" b="1" dirty="0" smtClean="0"/>
              <a:t>IV faza</a:t>
            </a:r>
            <a:r>
              <a:rPr lang="pl-PL" sz="1800" dirty="0" smtClean="0"/>
              <a:t> – półfinały (28 września). Mecze w Kopenhadze.</a:t>
            </a:r>
          </a:p>
          <a:p>
            <a:pPr algn="just">
              <a:lnSpc>
                <a:spcPct val="150000"/>
              </a:lnSpc>
            </a:pPr>
            <a:r>
              <a:rPr lang="pl-PL" sz="1800" b="1" dirty="0" smtClean="0"/>
              <a:t>V faza</a:t>
            </a:r>
            <a:r>
              <a:rPr lang="pl-PL" sz="1800" dirty="0" smtClean="0"/>
              <a:t> – finał i mecz i 3. miejsce (29 września). Spotkania w Kopenhadze</a:t>
            </a:r>
          </a:p>
          <a:p>
            <a:pPr>
              <a:lnSpc>
                <a:spcPct val="150000"/>
              </a:lnSpc>
            </a:pPr>
            <a:endParaRPr lang="pl-PL" sz="18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43675"/>
            <a:ext cx="91440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6602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15" y="1548531"/>
            <a:ext cx="4532636" cy="3456384"/>
          </a:xfrm>
          <a:prstGeom prst="rect">
            <a:avLst/>
          </a:prstGeom>
        </p:spPr>
      </p:pic>
      <p:sp>
        <p:nvSpPr>
          <p:cNvPr id="7" name="Prostokąt 6"/>
          <p:cNvSpPr/>
          <p:nvPr/>
        </p:nvSpPr>
        <p:spPr>
          <a:xfrm>
            <a:off x="4709655" y="828297"/>
            <a:ext cx="4427984" cy="4896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b="1" dirty="0" smtClean="0"/>
          </a:p>
          <a:p>
            <a:pPr>
              <a:lnSpc>
                <a:spcPct val="150000"/>
              </a:lnSpc>
            </a:pPr>
            <a:r>
              <a:rPr lang="pl-PL" b="1" dirty="0" smtClean="0"/>
              <a:t>Grupa </a:t>
            </a:r>
            <a:r>
              <a:rPr lang="pl-PL" b="1" dirty="0"/>
              <a:t>B (Polska, Słowacja, Francja, Turcja)</a:t>
            </a:r>
            <a:endParaRPr lang="pl-PL" dirty="0"/>
          </a:p>
          <a:p>
            <a:pPr>
              <a:lnSpc>
                <a:spcPct val="150000"/>
              </a:lnSpc>
            </a:pPr>
            <a:r>
              <a:rPr lang="pl-PL" dirty="0"/>
              <a:t>● 20 września, godz. 17.00: Francja - Słowacja</a:t>
            </a:r>
            <a:r>
              <a:rPr lang="pl-PL" b="1" dirty="0"/>
              <a:t/>
            </a:r>
            <a:br>
              <a:rPr lang="pl-PL" b="1" dirty="0"/>
            </a:br>
            <a:r>
              <a:rPr lang="pl-PL" dirty="0"/>
              <a:t>● 20 września, godz. 20.00: </a:t>
            </a:r>
            <a:r>
              <a:rPr lang="pl-PL" b="1" dirty="0"/>
              <a:t>Polska - Turcja</a:t>
            </a:r>
            <a:br>
              <a:rPr lang="pl-PL" b="1" dirty="0"/>
            </a:br>
            <a:r>
              <a:rPr lang="pl-PL" dirty="0"/>
              <a:t>● 21 września, godz. 17.00: Słowacja - Turcja</a:t>
            </a:r>
            <a:r>
              <a:rPr lang="pl-PL" b="1" dirty="0"/>
              <a:t/>
            </a:r>
            <a:br>
              <a:rPr lang="pl-PL" b="1" dirty="0"/>
            </a:br>
            <a:r>
              <a:rPr lang="pl-PL" dirty="0"/>
              <a:t>● 21 września, godz. 20.00: </a:t>
            </a:r>
            <a:r>
              <a:rPr lang="pl-PL" b="1" dirty="0"/>
              <a:t>Polska - Francja</a:t>
            </a:r>
            <a:br>
              <a:rPr lang="pl-PL" b="1" dirty="0"/>
            </a:br>
            <a:r>
              <a:rPr lang="pl-PL" dirty="0"/>
              <a:t>● 22 września, godz. 17.00: Turcja - Francja</a:t>
            </a:r>
            <a:r>
              <a:rPr lang="pl-PL" b="1" dirty="0"/>
              <a:t/>
            </a:r>
            <a:br>
              <a:rPr lang="pl-PL" b="1" dirty="0"/>
            </a:br>
            <a:r>
              <a:rPr lang="pl-PL" dirty="0"/>
              <a:t>● 22 września, godz. 20.00: </a:t>
            </a:r>
            <a:r>
              <a:rPr lang="pl-PL" b="1" dirty="0"/>
              <a:t>Polska – Słowacja</a:t>
            </a:r>
            <a:endParaRPr lang="pl-PL" dirty="0"/>
          </a:p>
          <a:p>
            <a:pPr>
              <a:lnSpc>
                <a:spcPct val="150000"/>
              </a:lnSpc>
            </a:pPr>
            <a:r>
              <a:rPr lang="pl-PL" dirty="0"/>
              <a:t>● 24 września, godz. 17.00 i 20.00: mecze barażowe (1B – 2D i 1D – 2B)</a:t>
            </a:r>
          </a:p>
          <a:p>
            <a:pPr>
              <a:lnSpc>
                <a:spcPct val="150000"/>
              </a:lnSpc>
            </a:pPr>
            <a:r>
              <a:rPr lang="pl-PL" dirty="0"/>
              <a:t>● 25 września, godz. 17.00 i 20.00: mecze ćwierćfinałowe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468000" y="180000"/>
            <a:ext cx="8218800" cy="777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/>
              <a:t>Mecze w Gdańsku</a:t>
            </a:r>
            <a:endParaRPr lang="pl-PL" sz="3600" b="1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543675"/>
            <a:ext cx="91440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1170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80000"/>
            <a:ext cx="8218800" cy="777600"/>
          </a:xfrm>
        </p:spPr>
        <p:txBody>
          <a:bodyPr>
            <a:normAutofit/>
          </a:bodyPr>
          <a:lstStyle/>
          <a:p>
            <a:r>
              <a:rPr lang="pl-PL" sz="3600" b="1" dirty="0" smtClean="0"/>
              <a:t>Reprezentacja Polski</a:t>
            </a:r>
            <a:endParaRPr lang="pl-PL" sz="3600" b="1" dirty="0"/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3789040"/>
            <a:ext cx="3672408" cy="2520280"/>
          </a:xfrm>
        </p:spPr>
      </p:pic>
      <p:sp>
        <p:nvSpPr>
          <p:cNvPr id="11" name="pole tekstowe 10"/>
          <p:cNvSpPr txBox="1"/>
          <p:nvPr/>
        </p:nvSpPr>
        <p:spPr>
          <a:xfrm>
            <a:off x="4139952" y="1412776"/>
            <a:ext cx="4824536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b="1" dirty="0"/>
              <a:t>Największe </a:t>
            </a:r>
            <a:r>
              <a:rPr lang="pl-PL" b="1" dirty="0" smtClean="0"/>
              <a:t>sukcesy:</a:t>
            </a:r>
            <a:endParaRPr lang="pl-PL" dirty="0"/>
          </a:p>
          <a:p>
            <a:pPr>
              <a:lnSpc>
                <a:spcPct val="150000"/>
              </a:lnSpc>
            </a:pPr>
            <a:r>
              <a:rPr lang="pl-PL" dirty="0"/>
              <a:t>● Igrzyska Olimpijskie: złoto (1976)</a:t>
            </a:r>
          </a:p>
          <a:p>
            <a:pPr>
              <a:lnSpc>
                <a:spcPct val="150000"/>
              </a:lnSpc>
            </a:pPr>
            <a:r>
              <a:rPr lang="pl-PL" dirty="0"/>
              <a:t>● Mistrzostwa świata: złoto (1974), srebro (2006)</a:t>
            </a:r>
          </a:p>
          <a:p>
            <a:pPr>
              <a:lnSpc>
                <a:spcPct val="150000"/>
              </a:lnSpc>
            </a:pPr>
            <a:r>
              <a:rPr lang="pl-PL" dirty="0"/>
              <a:t>● Mistrzostwa Europy: złoto (2009), srebro (1975, 1977, 1979, 1981, 1983), brąz (1967, 2011)</a:t>
            </a:r>
          </a:p>
          <a:p>
            <a:pPr>
              <a:lnSpc>
                <a:spcPct val="150000"/>
              </a:lnSpc>
            </a:pPr>
            <a:r>
              <a:rPr lang="pl-PL" dirty="0"/>
              <a:t>● Puchar Świata: srebro (1965, 2011)</a:t>
            </a:r>
          </a:p>
          <a:p>
            <a:pPr>
              <a:lnSpc>
                <a:spcPct val="150000"/>
              </a:lnSpc>
            </a:pPr>
            <a:r>
              <a:rPr lang="pl-PL" dirty="0"/>
              <a:t>● Liga Światowa: złoto (2012), brąz (2011)</a:t>
            </a:r>
          </a:p>
          <a:p>
            <a:pPr>
              <a:lnSpc>
                <a:spcPct val="150000"/>
              </a:lnSpc>
            </a:pPr>
            <a:r>
              <a:rPr lang="pl-PL" dirty="0"/>
              <a:t>4. miejsce w rankingu Międzynarodowej Federacji Siatkówki (za Brazylią, Rosją i Włochami)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543675"/>
            <a:ext cx="91440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Symbol zastępczy zawartości 15" descr="PSU9447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285720" y="1142984"/>
            <a:ext cx="3672000" cy="2444102"/>
          </a:xfrm>
        </p:spPr>
      </p:pic>
    </p:spTree>
    <p:extLst>
      <p:ext uri="{BB962C8B-B14F-4D97-AF65-F5344CB8AC3E}">
        <p14:creationId xmlns:p14="http://schemas.microsoft.com/office/powerpoint/2010/main" xmlns="" val="387108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43675"/>
            <a:ext cx="91440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1611" y="3185888"/>
            <a:ext cx="5040560" cy="3340537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468000" y="180000"/>
            <a:ext cx="8218800" cy="777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/>
              <a:t>Kadra reprezentacji Polski</a:t>
            </a:r>
            <a:endParaRPr lang="pl-PL" sz="3600" b="1" dirty="0"/>
          </a:p>
        </p:txBody>
      </p:sp>
      <p:sp>
        <p:nvSpPr>
          <p:cNvPr id="5" name="Prostokąt 4"/>
          <p:cNvSpPr/>
          <p:nvPr/>
        </p:nvSpPr>
        <p:spPr>
          <a:xfrm>
            <a:off x="188787" y="601329"/>
            <a:ext cx="88012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b="1" dirty="0"/>
              <a:t>Rozgrywający:</a:t>
            </a:r>
            <a:r>
              <a:rPr lang="pl-PL" dirty="0"/>
              <a:t> Łukasz Żygadło, Fabian Drzyzga;</a:t>
            </a:r>
          </a:p>
          <a:p>
            <a:pPr algn="just">
              <a:lnSpc>
                <a:spcPct val="150000"/>
              </a:lnSpc>
            </a:pPr>
            <a:r>
              <a:rPr lang="pl-PL" b="1" dirty="0"/>
              <a:t>Atakujący:</a:t>
            </a:r>
            <a:r>
              <a:rPr lang="pl-PL" dirty="0"/>
              <a:t> Jakub Jarosz, Grzegorz Bociek;</a:t>
            </a:r>
          </a:p>
          <a:p>
            <a:pPr algn="just">
              <a:lnSpc>
                <a:spcPct val="150000"/>
              </a:lnSpc>
            </a:pPr>
            <a:r>
              <a:rPr lang="pl-PL" b="1" dirty="0"/>
              <a:t>Przyjmujący:</a:t>
            </a:r>
            <a:r>
              <a:rPr lang="pl-PL" dirty="0"/>
              <a:t> Bartosz Kurek, Michał Winiarski, Michał Kubiak, Michał </a:t>
            </a:r>
            <a:r>
              <a:rPr lang="pl-PL" dirty="0" err="1"/>
              <a:t>Ruciak</a:t>
            </a:r>
            <a:r>
              <a:rPr lang="pl-PL" dirty="0"/>
              <a:t>, Wojciech Włodarczyk;</a:t>
            </a:r>
          </a:p>
          <a:p>
            <a:pPr algn="just">
              <a:lnSpc>
                <a:spcPct val="150000"/>
              </a:lnSpc>
            </a:pPr>
            <a:r>
              <a:rPr lang="pl-PL" b="1" dirty="0"/>
              <a:t>Środkowi:</a:t>
            </a:r>
            <a:r>
              <a:rPr lang="pl-PL" dirty="0"/>
              <a:t> Piotr Nowakowski, Marcin </a:t>
            </a:r>
            <a:r>
              <a:rPr lang="pl-PL" dirty="0" err="1"/>
              <a:t>Możdżonek</a:t>
            </a:r>
            <a:r>
              <a:rPr lang="pl-PL" dirty="0"/>
              <a:t>, Łukasz Wiśniewski, Andrzej Wrona;</a:t>
            </a:r>
          </a:p>
          <a:p>
            <a:pPr algn="just">
              <a:lnSpc>
                <a:spcPct val="150000"/>
              </a:lnSpc>
            </a:pPr>
            <a:r>
              <a:rPr lang="pl-PL" b="1" dirty="0"/>
              <a:t>Libero:</a:t>
            </a:r>
            <a:r>
              <a:rPr lang="pl-PL" dirty="0"/>
              <a:t> Paweł Zatorski, Damian Wojtaszek</a:t>
            </a:r>
            <a:r>
              <a:rPr lang="pl-PL" dirty="0" smtClean="0"/>
              <a:t>.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5294103" y="3110105"/>
            <a:ext cx="368923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b="1" dirty="0"/>
              <a:t>Trenerzy (od 2011): </a:t>
            </a:r>
            <a:r>
              <a:rPr lang="pl-PL" i="1" dirty="0"/>
              <a:t>Andrea </a:t>
            </a:r>
            <a:r>
              <a:rPr lang="pl-PL" i="1" dirty="0" err="1"/>
              <a:t>Anastasi</a:t>
            </a:r>
            <a:r>
              <a:rPr lang="pl-PL" dirty="0"/>
              <a:t> (Włochy) – jako zawodnik: mistrz świata (1990) i mistrz Europy (1989);  jako trener – mistrz Europy 1999 </a:t>
            </a:r>
            <a:r>
              <a:rPr lang="pl-PL" dirty="0" smtClean="0"/>
              <a:t>(</a:t>
            </a:r>
            <a:r>
              <a:rPr lang="pl-PL" dirty="0"/>
              <a:t>z Włochami), 2003 (z Włochami), </a:t>
            </a:r>
            <a:r>
              <a:rPr lang="pl-PL" dirty="0" smtClean="0"/>
              <a:t>2007 </a:t>
            </a:r>
            <a:r>
              <a:rPr lang="pl-PL" dirty="0"/>
              <a:t>(</a:t>
            </a:r>
            <a:r>
              <a:rPr lang="pl-PL" dirty="0" smtClean="0"/>
              <a:t>z Hiszpanią</a:t>
            </a:r>
            <a:r>
              <a:rPr lang="pl-PL" dirty="0"/>
              <a:t>), brązowy medalista igrzysk olimpijskich (z Włochami)</a:t>
            </a:r>
          </a:p>
          <a:p>
            <a:pPr algn="just"/>
            <a:r>
              <a:rPr lang="pl-PL" i="1" dirty="0" smtClean="0"/>
              <a:t>Andrea </a:t>
            </a:r>
            <a:r>
              <a:rPr lang="pl-PL" i="1" dirty="0" err="1"/>
              <a:t>Gardini</a:t>
            </a:r>
            <a:r>
              <a:rPr lang="pl-PL" dirty="0"/>
              <a:t> (Włochy) – mistrz świata (1990, 1994, 1998), mistrz Europy (1989, 1993, 1995, 1999), srebrny (1996) i brązowy (2000) medalista </a:t>
            </a:r>
            <a:r>
              <a:rPr lang="pl-PL" dirty="0" smtClean="0"/>
              <a:t>igrzysk olimpijskich.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112535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68000" y="957599"/>
            <a:ext cx="5112568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dirty="0" smtClean="0"/>
              <a:t>● Francja. Srebrny </a:t>
            </a:r>
            <a:r>
              <a:rPr lang="pl-PL" dirty="0"/>
              <a:t>medal mistrzostw Europy w 2009, 7. miejsce w 2011, 18. miejsce w rankingu światowym</a:t>
            </a:r>
            <a:r>
              <a:rPr lang="pl-PL" dirty="0" smtClean="0"/>
              <a:t>.</a:t>
            </a:r>
          </a:p>
          <a:p>
            <a:pPr algn="just">
              <a:lnSpc>
                <a:spcPct val="150000"/>
              </a:lnSpc>
            </a:pPr>
            <a:endParaRPr lang="pl-PL" dirty="0"/>
          </a:p>
          <a:p>
            <a:pPr algn="just">
              <a:lnSpc>
                <a:spcPct val="150000"/>
              </a:lnSpc>
            </a:pPr>
            <a:r>
              <a:rPr lang="pl-PL" dirty="0"/>
              <a:t>● Słowacja. 5. miejsce na mistrzostwach Europy 2011, 26. miejsce w rankingu światowym</a:t>
            </a:r>
            <a:r>
              <a:rPr lang="pl-PL" dirty="0" smtClean="0"/>
              <a:t>.</a:t>
            </a:r>
          </a:p>
          <a:p>
            <a:pPr algn="just">
              <a:lnSpc>
                <a:spcPct val="150000"/>
              </a:lnSpc>
            </a:pPr>
            <a:endParaRPr lang="pl-PL" dirty="0"/>
          </a:p>
          <a:p>
            <a:pPr algn="just">
              <a:lnSpc>
                <a:spcPct val="150000"/>
              </a:lnSpc>
            </a:pPr>
            <a:r>
              <a:rPr lang="pl-PL" dirty="0"/>
              <a:t>● Turcja. 11. miejsce na mistrzostwach Europy 2011, 48. miejsce w rankingu światowym</a:t>
            </a:r>
            <a:r>
              <a:rPr lang="pl-PL" dirty="0" smtClean="0"/>
              <a:t>.</a:t>
            </a:r>
          </a:p>
          <a:p>
            <a:pPr algn="just">
              <a:lnSpc>
                <a:spcPct val="150000"/>
              </a:lnSpc>
            </a:pPr>
            <a:endParaRPr lang="pl-PL" dirty="0"/>
          </a:p>
          <a:p>
            <a:pPr algn="just">
              <a:lnSpc>
                <a:spcPct val="150000"/>
              </a:lnSpc>
            </a:pPr>
            <a:r>
              <a:rPr lang="pl-PL" dirty="0"/>
              <a:t>W przypadku awansu do ćwierćfinału, rywalem będzie Rosja (2. w rankingu światowym), Bułgaria (9.), Niemcy (10.) lub Czechy (22</a:t>
            </a:r>
            <a:r>
              <a:rPr lang="pl-PL" dirty="0" smtClean="0"/>
              <a:t>.)</a:t>
            </a:r>
            <a:endParaRPr lang="pl-PL" dirty="0"/>
          </a:p>
        </p:txBody>
      </p:sp>
      <p:sp>
        <p:nvSpPr>
          <p:cNvPr id="3" name="pole tekstowe 2"/>
          <p:cNvSpPr txBox="1"/>
          <p:nvPr/>
        </p:nvSpPr>
        <p:spPr>
          <a:xfrm>
            <a:off x="468000" y="179999"/>
            <a:ext cx="8218800" cy="777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/>
              <a:t>Rywale</a:t>
            </a:r>
            <a:endParaRPr lang="pl-PL" sz="3600" b="1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49509" y="866507"/>
            <a:ext cx="2181609" cy="136800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4082" y="4653136"/>
            <a:ext cx="2196000" cy="1337188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34717" y="2708920"/>
            <a:ext cx="2196000" cy="1394919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543675"/>
            <a:ext cx="91440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76422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68000" y="179999"/>
            <a:ext cx="821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/>
              <a:t>Strefa Kibica</a:t>
            </a:r>
          </a:p>
          <a:p>
            <a:pPr algn="ctr">
              <a:lnSpc>
                <a:spcPct val="150000"/>
              </a:lnSpc>
            </a:pPr>
            <a:r>
              <a:rPr lang="pl-PL" sz="2400" b="1" dirty="0" smtClean="0"/>
              <a:t>Gdańsk, Targ Węglowy</a:t>
            </a:r>
            <a:endParaRPr lang="pl-PL" sz="2400" b="1" dirty="0"/>
          </a:p>
        </p:txBody>
      </p:sp>
      <p:sp>
        <p:nvSpPr>
          <p:cNvPr id="3" name="pole tekstowe 2"/>
          <p:cNvSpPr txBox="1"/>
          <p:nvPr/>
        </p:nvSpPr>
        <p:spPr>
          <a:xfrm>
            <a:off x="428596" y="1285860"/>
            <a:ext cx="8363272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dirty="0"/>
              <a:t>● </a:t>
            </a:r>
            <a:r>
              <a:rPr lang="pl-PL" dirty="0" smtClean="0"/>
              <a:t>Otwarta 20 - </a:t>
            </a:r>
            <a:r>
              <a:rPr lang="pl-PL" dirty="0"/>
              <a:t>29 </a:t>
            </a:r>
            <a:r>
              <a:rPr lang="pl-PL" dirty="0" smtClean="0"/>
              <a:t>września- BEZPŁATNA.</a:t>
            </a:r>
            <a:endParaRPr lang="pl-PL" dirty="0"/>
          </a:p>
          <a:p>
            <a:pPr algn="just">
              <a:lnSpc>
                <a:spcPct val="150000"/>
              </a:lnSpc>
            </a:pPr>
            <a:r>
              <a:rPr lang="pl-PL" dirty="0"/>
              <a:t>● </a:t>
            </a:r>
            <a:r>
              <a:rPr lang="pl-PL" dirty="0" smtClean="0"/>
              <a:t>Czynna min. </a:t>
            </a:r>
            <a:r>
              <a:rPr lang="pl-PL" dirty="0"/>
              <a:t>4 godziny </a:t>
            </a:r>
            <a:r>
              <a:rPr lang="pl-PL" dirty="0" smtClean="0"/>
              <a:t>przed </a:t>
            </a:r>
            <a:r>
              <a:rPr lang="pl-PL" dirty="0"/>
              <a:t>rozpoczęciem pierwszego meczu </a:t>
            </a:r>
            <a:r>
              <a:rPr lang="pl-PL" dirty="0" smtClean="0"/>
              <a:t>do ok. 24.00.</a:t>
            </a:r>
            <a:endParaRPr lang="pl-PL" dirty="0"/>
          </a:p>
          <a:p>
            <a:pPr algn="just">
              <a:lnSpc>
                <a:spcPct val="150000"/>
              </a:lnSpc>
            </a:pPr>
            <a:r>
              <a:rPr lang="pl-PL" dirty="0"/>
              <a:t>● Teren </a:t>
            </a:r>
            <a:r>
              <a:rPr lang="pl-PL" dirty="0" smtClean="0"/>
              <a:t>ogrodzony- 6 wejść/wyjść, całodobowo ochraniany.</a:t>
            </a:r>
            <a:endParaRPr lang="pl-PL" dirty="0"/>
          </a:p>
          <a:p>
            <a:pPr algn="just">
              <a:lnSpc>
                <a:spcPct val="150000"/>
              </a:lnSpc>
            </a:pPr>
            <a:r>
              <a:rPr lang="pl-PL" dirty="0"/>
              <a:t>● </a:t>
            </a:r>
            <a:r>
              <a:rPr lang="pl-PL" dirty="0" smtClean="0"/>
              <a:t>Kontrola uczestników- zakaz wnoszeniu </a:t>
            </a:r>
            <a:r>
              <a:rPr lang="pl-PL" dirty="0"/>
              <a:t>przedmiotów niebezpiecznych, </a:t>
            </a:r>
            <a:r>
              <a:rPr lang="pl-PL" dirty="0" smtClean="0"/>
              <a:t>pirotechniki, alkoholu, itp. </a:t>
            </a:r>
            <a:endParaRPr lang="pl-PL" dirty="0"/>
          </a:p>
          <a:p>
            <a:pPr algn="just">
              <a:lnSpc>
                <a:spcPct val="150000"/>
              </a:lnSpc>
            </a:pPr>
            <a:r>
              <a:rPr lang="pl-PL" dirty="0" smtClean="0"/>
              <a:t>● Strefa </a:t>
            </a:r>
            <a:r>
              <a:rPr lang="pl-PL" dirty="0"/>
              <a:t>Kibica </a:t>
            </a:r>
            <a:r>
              <a:rPr lang="pl-PL" dirty="0" smtClean="0"/>
              <a:t>to  głównie miejsce wspólnego oglądania meczy, Strefa wyposażona w : </a:t>
            </a:r>
            <a:endParaRPr lang="pl-PL" dirty="0"/>
          </a:p>
          <a:p>
            <a:pPr algn="just">
              <a:lnSpc>
                <a:spcPct val="150000"/>
              </a:lnSpc>
            </a:pPr>
            <a:r>
              <a:rPr lang="pl-PL" dirty="0"/>
              <a:t>- telebim o pow. 28 m²</a:t>
            </a:r>
          </a:p>
          <a:p>
            <a:pPr algn="just">
              <a:lnSpc>
                <a:spcPct val="150000"/>
              </a:lnSpc>
            </a:pPr>
            <a:r>
              <a:rPr lang="pl-PL" dirty="0"/>
              <a:t>- </a:t>
            </a:r>
            <a:r>
              <a:rPr lang="pl-PL" dirty="0" smtClean="0"/>
              <a:t>scenę </a:t>
            </a:r>
            <a:r>
              <a:rPr lang="pl-PL" dirty="0"/>
              <a:t>mobilna o wym. 8 x 5m</a:t>
            </a:r>
          </a:p>
          <a:p>
            <a:pPr algn="just">
              <a:lnSpc>
                <a:spcPct val="150000"/>
              </a:lnSpc>
            </a:pPr>
            <a:r>
              <a:rPr lang="pl-PL" dirty="0" smtClean="0"/>
              <a:t>+ ławki </a:t>
            </a:r>
            <a:r>
              <a:rPr lang="pl-PL" dirty="0"/>
              <a:t>dla widzów</a:t>
            </a:r>
          </a:p>
          <a:p>
            <a:r>
              <a:rPr lang="pl-PL" dirty="0" smtClean="0"/>
              <a:t>+ inne atrakcje.</a:t>
            </a:r>
            <a:endParaRPr lang="pl-PL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43675"/>
            <a:ext cx="91440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www.gdansk.pl/_podstrony/galeria/img/img.php?id=25973&amp;amp;t=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7884" y="4286256"/>
            <a:ext cx="2857520" cy="1903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3225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43675"/>
            <a:ext cx="91440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ole tekstowe 2"/>
          <p:cNvSpPr txBox="1"/>
          <p:nvPr/>
        </p:nvSpPr>
        <p:spPr>
          <a:xfrm>
            <a:off x="456168" y="179999"/>
            <a:ext cx="821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/>
              <a:t>Strefa Kibica - program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456168" y="862951"/>
            <a:ext cx="820891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l-PL" dirty="0" smtClean="0"/>
              <a:t>1. Transmisje </a:t>
            </a:r>
            <a:r>
              <a:rPr lang="pl-PL" dirty="0"/>
              <a:t>meczów z Ergo Areny na telebimie (codziennie - godz. 17.00 i 20.00)</a:t>
            </a:r>
          </a:p>
          <a:p>
            <a:pPr lvl="0" algn="just"/>
            <a:r>
              <a:rPr lang="pl-PL" dirty="0" smtClean="0"/>
              <a:t>2. W </a:t>
            </a:r>
            <a:r>
              <a:rPr lang="pl-PL" dirty="0"/>
              <a:t>dni </a:t>
            </a:r>
            <a:r>
              <a:rPr lang="pl-PL" dirty="0" err="1"/>
              <a:t>niemeczowe</a:t>
            </a:r>
            <a:r>
              <a:rPr lang="pl-PL" dirty="0"/>
              <a:t> – emisje filmów o tematyce siatkarskiej (godz.17.00 i 20.00)</a:t>
            </a:r>
          </a:p>
          <a:p>
            <a:pPr lvl="0" algn="just"/>
            <a:r>
              <a:rPr lang="pl-PL" dirty="0" smtClean="0"/>
              <a:t>3. Aktywności </a:t>
            </a:r>
            <a:r>
              <a:rPr lang="pl-PL" dirty="0"/>
              <a:t>sportowe w godz. 12.00 - 17.00 na boisku pełnowymiarowym (9/18 m) oraz w namiocie powietrznym, w którym będą dostępne gry multimedialne o tematyce sportowej.</a:t>
            </a:r>
          </a:p>
          <a:p>
            <a:pPr algn="just"/>
            <a:r>
              <a:rPr lang="pl-PL" dirty="0"/>
              <a:t>a/ treningi grup młodzieżowych – kadeci, juniorzy, młodzicy. Będą to treningi o charakterze otwartym dla publiczności. </a:t>
            </a:r>
          </a:p>
          <a:p>
            <a:pPr algn="just"/>
            <a:r>
              <a:rPr lang="pl-PL" dirty="0"/>
              <a:t>b/ animacje siatkarskie dla kibiców: </a:t>
            </a:r>
          </a:p>
          <a:p>
            <a:pPr algn="just"/>
            <a:r>
              <a:rPr lang="pl-PL" dirty="0"/>
              <a:t>- nauka odbijania piłki pod okiem trenerów</a:t>
            </a:r>
          </a:p>
          <a:p>
            <a:pPr algn="just"/>
            <a:r>
              <a:rPr lang="pl-PL" dirty="0"/>
              <a:t>- konkurencje siatkarskie dla całej rodziny z upominkami</a:t>
            </a:r>
          </a:p>
          <a:p>
            <a:pPr algn="just"/>
            <a:r>
              <a:rPr lang="pl-PL" dirty="0"/>
              <a:t>- turnieje amatorskie dla kibiców</a:t>
            </a:r>
          </a:p>
          <a:p>
            <a:pPr algn="just"/>
            <a:r>
              <a:rPr lang="pl-PL" dirty="0"/>
              <a:t>c/ turnieje szkół podstawowych, gimnazjów, średnich </a:t>
            </a:r>
          </a:p>
          <a:p>
            <a:pPr algn="just"/>
            <a:r>
              <a:rPr lang="pl-PL" dirty="0"/>
              <a:t>d/ namiot z grami multimedialnymi: będzie zainstalowany ekran wraz z Play Station.</a:t>
            </a:r>
          </a:p>
          <a:p>
            <a:pPr lvl="0" algn="just"/>
            <a:r>
              <a:rPr lang="pl-PL" dirty="0" smtClean="0"/>
              <a:t>4. Scena </a:t>
            </a:r>
            <a:r>
              <a:rPr lang="pl-PL" dirty="0"/>
              <a:t>mobilna – występy muzyczne artystów i zespołów z Pomorza </a:t>
            </a:r>
            <a:r>
              <a:rPr lang="pl-PL" dirty="0" smtClean="0"/>
              <a:t>– od godziny  </a:t>
            </a:r>
            <a:r>
              <a:rPr lang="pl-PL" dirty="0"/>
              <a:t>12.00/13.00 do 17.00.</a:t>
            </a:r>
          </a:p>
          <a:p>
            <a:pPr lvl="0" algn="just"/>
            <a:r>
              <a:rPr lang="pl-PL" dirty="0" smtClean="0"/>
              <a:t>5. Laserowe </a:t>
            </a:r>
            <a:r>
              <a:rPr lang="pl-PL" dirty="0"/>
              <a:t>show - animowane pokazy do muzyki - </a:t>
            </a:r>
            <a:r>
              <a:rPr lang="pl-PL" dirty="0" smtClean="0"/>
              <a:t>w </a:t>
            </a:r>
            <a:r>
              <a:rPr lang="pl-PL" dirty="0"/>
              <a:t>godzinach wieczornych.</a:t>
            </a:r>
          </a:p>
          <a:p>
            <a:pPr lvl="0" algn="just"/>
            <a:r>
              <a:rPr lang="pl-PL" dirty="0" smtClean="0"/>
              <a:t>6. DJ </a:t>
            </a:r>
            <a:r>
              <a:rPr lang="pl-PL" dirty="0"/>
              <a:t>- prowadzący –animator- konferansjer</a:t>
            </a:r>
          </a:p>
        </p:txBody>
      </p:sp>
    </p:spTree>
    <p:extLst>
      <p:ext uri="{BB962C8B-B14F-4D97-AF65-F5344CB8AC3E}">
        <p14:creationId xmlns:p14="http://schemas.microsoft.com/office/powerpoint/2010/main" xmlns="" val="173260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43675"/>
            <a:ext cx="91440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pole tekstowe 2"/>
          <p:cNvSpPr txBox="1">
            <a:spLocks noChangeArrowheads="1"/>
          </p:cNvSpPr>
          <p:nvPr/>
        </p:nvSpPr>
        <p:spPr bwMode="auto">
          <a:xfrm>
            <a:off x="455613" y="179388"/>
            <a:ext cx="8220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3600" b="1">
                <a:latin typeface="Arial" charset="0"/>
              </a:rPr>
              <a:t>Komunikacja miejska</a:t>
            </a: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214282" y="785794"/>
            <a:ext cx="5545137" cy="549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pl-PL" dirty="0"/>
              <a:t>Głównym środkiem transportu będą pociągi SKM na trasie z Gdańska Głównego i z Gdyni Chyloni do przystanku Gdańsk Żabianka SKM</a:t>
            </a:r>
            <a:r>
              <a:rPr lang="pl-PL" dirty="0" smtClean="0"/>
              <a:t>.</a:t>
            </a:r>
          </a:p>
          <a:p>
            <a:pPr algn="just"/>
            <a:endParaRPr lang="pl-PL" dirty="0"/>
          </a:p>
          <a:p>
            <a:pPr algn="just">
              <a:lnSpc>
                <a:spcPct val="150000"/>
              </a:lnSpc>
            </a:pPr>
            <a:r>
              <a:rPr lang="pl-PL" dirty="0"/>
              <a:t>W okolice Ergo Areny dojeżdżają również tramwaje linii:</a:t>
            </a:r>
          </a:p>
          <a:p>
            <a:pPr algn="just">
              <a:lnSpc>
                <a:spcPct val="150000"/>
              </a:lnSpc>
            </a:pPr>
            <a:r>
              <a:rPr lang="pl-PL" dirty="0"/>
              <a:t>2 z </a:t>
            </a:r>
            <a:r>
              <a:rPr lang="pl-PL" dirty="0" err="1"/>
              <a:t>Łostowic</a:t>
            </a:r>
            <a:r>
              <a:rPr lang="pl-PL" dirty="0"/>
              <a:t> przez </a:t>
            </a:r>
            <a:r>
              <a:rPr lang="pl-PL" dirty="0" err="1"/>
              <a:t>Centrum-Zaspę-Przymorze</a:t>
            </a:r>
            <a:r>
              <a:rPr lang="pl-PL" dirty="0"/>
              <a:t>,</a:t>
            </a:r>
          </a:p>
          <a:p>
            <a:pPr algn="just">
              <a:lnSpc>
                <a:spcPct val="150000"/>
              </a:lnSpc>
            </a:pPr>
            <a:r>
              <a:rPr lang="pl-PL" dirty="0"/>
              <a:t>6 z </a:t>
            </a:r>
            <a:r>
              <a:rPr lang="pl-PL" dirty="0" err="1"/>
              <a:t>Łostowic</a:t>
            </a:r>
            <a:r>
              <a:rPr lang="pl-PL" dirty="0"/>
              <a:t> przez </a:t>
            </a:r>
            <a:r>
              <a:rPr lang="pl-PL" dirty="0" err="1"/>
              <a:t>Centrum-Wrzeszcz-Oliwę</a:t>
            </a:r>
            <a:r>
              <a:rPr lang="pl-PL" dirty="0"/>
              <a:t>,</a:t>
            </a:r>
          </a:p>
          <a:p>
            <a:pPr algn="just">
              <a:lnSpc>
                <a:spcPct val="150000"/>
              </a:lnSpc>
            </a:pPr>
            <a:r>
              <a:rPr lang="pl-PL" dirty="0"/>
              <a:t>8 ze Stogów przez </a:t>
            </a:r>
            <a:r>
              <a:rPr lang="pl-PL" dirty="0" err="1"/>
              <a:t>Centrum-Zaspę-Przymorze</a:t>
            </a:r>
            <a:r>
              <a:rPr lang="pl-PL" dirty="0"/>
              <a:t>,</a:t>
            </a:r>
          </a:p>
          <a:p>
            <a:pPr algn="just">
              <a:lnSpc>
                <a:spcPct val="150000"/>
              </a:lnSpc>
            </a:pPr>
            <a:r>
              <a:rPr lang="pl-PL" dirty="0"/>
              <a:t>11 z Chełmu przez Wrzeszcz-Oliwę</a:t>
            </a:r>
            <a:r>
              <a:rPr lang="pl-PL" dirty="0" smtClean="0"/>
              <a:t>.</a:t>
            </a:r>
          </a:p>
          <a:p>
            <a:pPr algn="just"/>
            <a:endParaRPr lang="pl-PL" dirty="0"/>
          </a:p>
          <a:p>
            <a:pPr algn="just"/>
            <a:r>
              <a:rPr lang="pl-PL" dirty="0"/>
              <a:t>Należy skorzystać z przystanków „Gospody” lub „Pomorska” – stąd już tylko 5 minut pieszo do Ergo Areny. Po zakończeniu meczów, z tych samych przystanków odjadą tramwaje wg stałych rozkładów jazdy i z dodatkowymi kursami. Plan dodatkowych kursów można śledzić na bieżąco na stronie internetowej </a:t>
            </a:r>
            <a:r>
              <a:rPr lang="pl-PL" dirty="0" err="1">
                <a:hlinkClick r:id="rId3"/>
              </a:rPr>
              <a:t>www.ztm.gda.pl</a:t>
            </a:r>
            <a:endParaRPr lang="pl-PL" dirty="0"/>
          </a:p>
        </p:txBody>
      </p:sp>
      <p:pic>
        <p:nvPicPr>
          <p:cNvPr id="5" name="Obraz 4" descr="_DJP4762_rm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57884" y="1285860"/>
            <a:ext cx="3109497" cy="2071702"/>
          </a:xfrm>
          <a:prstGeom prst="rect">
            <a:avLst/>
          </a:prstGeom>
        </p:spPr>
      </p:pic>
      <p:pic>
        <p:nvPicPr>
          <p:cNvPr id="6" name="Obraz 5" descr="_DJP9832_rmm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57884" y="3714752"/>
            <a:ext cx="3059834" cy="20386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43675"/>
            <a:ext cx="91440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Obraz 3" descr="ME PS - organizacja ruchu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88640"/>
            <a:ext cx="8028384" cy="6021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alach.E\Desktop\wzor_popraw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89322"/>
            <a:ext cx="9144000" cy="1679356"/>
          </a:xfrm>
          <a:prstGeom prst="rect">
            <a:avLst/>
          </a:prstGeom>
          <a:noFill/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 smtClean="0"/>
              <a:t>Mistrzostwa Europy w Piłce Siatkowej Mężczyzn 2013</a:t>
            </a:r>
            <a:endParaRPr lang="pl-PL" sz="3200" b="1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Specjalny gdański tramwaj ! </a:t>
            </a:r>
            <a:endParaRPr lang="pl-P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874</Words>
  <Application>Microsoft Office PowerPoint</Application>
  <PresentationFormat>Pokaz na ekranie (4:3)</PresentationFormat>
  <Paragraphs>78</Paragraphs>
  <Slides>11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2" baseType="lpstr">
      <vt:lpstr>Motyw pakietu Office</vt:lpstr>
      <vt:lpstr>Slajd 1</vt:lpstr>
      <vt:lpstr>Regulamin</vt:lpstr>
      <vt:lpstr>Slajd 3</vt:lpstr>
      <vt:lpstr>Reprezentacja Polski</vt:lpstr>
      <vt:lpstr>Slajd 5</vt:lpstr>
      <vt:lpstr>Slajd 6</vt:lpstr>
      <vt:lpstr>Slajd 7</vt:lpstr>
      <vt:lpstr>Slajd 8</vt:lpstr>
      <vt:lpstr>Slajd 9</vt:lpstr>
      <vt:lpstr>Slajd 10</vt:lpstr>
      <vt:lpstr>Mistrzostwa Europy w Piłce Siatkowej Mężczyzn 2013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user</dc:creator>
  <cp:lastModifiedBy>piotrowski.m</cp:lastModifiedBy>
  <cp:revision>26</cp:revision>
  <dcterms:created xsi:type="dcterms:W3CDTF">2013-09-04T14:01:34Z</dcterms:created>
  <dcterms:modified xsi:type="dcterms:W3CDTF">2013-09-09T13:04:27Z</dcterms:modified>
</cp:coreProperties>
</file>