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49"/>
  </p:notesMasterIdLst>
  <p:handoutMasterIdLst>
    <p:handoutMasterId r:id="rId50"/>
  </p:handoutMasterIdLst>
  <p:sldIdLst>
    <p:sldId id="506" r:id="rId2"/>
    <p:sldId id="507" r:id="rId3"/>
    <p:sldId id="508" r:id="rId4"/>
    <p:sldId id="509" r:id="rId5"/>
    <p:sldId id="256" r:id="rId6"/>
    <p:sldId id="436" r:id="rId7"/>
    <p:sldId id="359" r:id="rId8"/>
    <p:sldId id="367" r:id="rId9"/>
    <p:sldId id="368" r:id="rId10"/>
    <p:sldId id="370" r:id="rId11"/>
    <p:sldId id="371" r:id="rId12"/>
    <p:sldId id="347" r:id="rId13"/>
    <p:sldId id="343" r:id="rId14"/>
    <p:sldId id="438" r:id="rId15"/>
    <p:sldId id="344" r:id="rId16"/>
    <p:sldId id="437" r:id="rId17"/>
    <p:sldId id="348" r:id="rId18"/>
    <p:sldId id="357" r:id="rId19"/>
    <p:sldId id="355" r:id="rId20"/>
    <p:sldId id="495" r:id="rId21"/>
    <p:sldId id="496" r:id="rId22"/>
    <p:sldId id="497" r:id="rId23"/>
    <p:sldId id="498" r:id="rId24"/>
    <p:sldId id="499" r:id="rId25"/>
    <p:sldId id="502" r:id="rId26"/>
    <p:sldId id="501" r:id="rId27"/>
    <p:sldId id="500" r:id="rId28"/>
    <p:sldId id="361" r:id="rId29"/>
    <p:sldId id="439" r:id="rId30"/>
    <p:sldId id="440" r:id="rId31"/>
    <p:sldId id="510" r:id="rId32"/>
    <p:sldId id="452" r:id="rId33"/>
    <p:sldId id="453" r:id="rId34"/>
    <p:sldId id="456" r:id="rId35"/>
    <p:sldId id="457" r:id="rId36"/>
    <p:sldId id="458" r:id="rId37"/>
    <p:sldId id="459" r:id="rId38"/>
    <p:sldId id="460" r:id="rId39"/>
    <p:sldId id="466" r:id="rId40"/>
    <p:sldId id="467" r:id="rId41"/>
    <p:sldId id="468" r:id="rId42"/>
    <p:sldId id="471" r:id="rId43"/>
    <p:sldId id="473" r:id="rId44"/>
    <p:sldId id="477" r:id="rId45"/>
    <p:sldId id="482" r:id="rId46"/>
    <p:sldId id="505" r:id="rId47"/>
    <p:sldId id="494" r:id="rId48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904"/>
    <a:srgbClr val="2E2789"/>
    <a:srgbClr val="FFFFFF"/>
    <a:srgbClr val="FB221D"/>
    <a:srgbClr val="FB0F09"/>
    <a:srgbClr val="FFFF66"/>
    <a:srgbClr val="0000CC"/>
    <a:srgbClr val="0066FF"/>
    <a:srgbClr val="9BBCFF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Wykaz%20poziomu%20kszta&#322;cenia%20w%20Cechach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Wykaz%20poziomu%20kszta&#322;cenia%20w%20Cechac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plotArea>
      <c:layout/>
      <c:pieChart>
        <c:varyColors val="1"/>
        <c:ser>
          <c:idx val="0"/>
          <c:order val="0"/>
          <c:explosion val="14"/>
          <c:dLbls>
            <c:dLbl>
              <c:idx val="0"/>
              <c:layout>
                <c:manualLayout>
                  <c:x val="2.5750739629753112E-3"/>
                  <c:y val="0.13345465527304468"/>
                </c:manualLayout>
              </c:layout>
              <c:showVal val="1"/>
            </c:dLbl>
            <c:dLbl>
              <c:idx val="1"/>
              <c:layout>
                <c:manualLayout>
                  <c:x val="2.8145599563011516E-2"/>
                  <c:y val="-0.22971058771247677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pl-PL"/>
              </a:p>
            </c:txPr>
            <c:showVal val="1"/>
            <c:showLeaderLines val="1"/>
          </c:dLbls>
          <c:cat>
            <c:strRef>
              <c:f>Arkusz2!$C$45:$C$46</c:f>
              <c:strCache>
                <c:ptCount val="2"/>
                <c:pt idx="0">
                  <c:v>zakłady rzemieślnicze </c:v>
                </c:pt>
                <c:pt idx="1">
                  <c:v>zakłady rzemieślnicze szkolące</c:v>
                </c:pt>
              </c:strCache>
            </c:strRef>
          </c:cat>
          <c:val>
            <c:numRef>
              <c:f>Arkusz2!$D$45:$D$46</c:f>
              <c:numCache>
                <c:formatCode>General</c:formatCode>
                <c:ptCount val="2"/>
                <c:pt idx="0">
                  <c:v>1791</c:v>
                </c:pt>
                <c:pt idx="1">
                  <c:v>1368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3942265159838341"/>
          <c:y val="0.38451283190756663"/>
          <c:w val="0.36057734840161793"/>
          <c:h val="0.23097433618486857"/>
        </c:manualLayout>
      </c:layout>
      <c:txPr>
        <a:bodyPr/>
        <a:lstStyle/>
        <a:p>
          <a:pPr>
            <a:defRPr sz="1800">
              <a:latin typeface="Calibri" pitchFamily="34" charset="0"/>
              <a:cs typeface="Calibri" pitchFamily="34" charset="0"/>
            </a:defRPr>
          </a:pPr>
          <a:endParaRPr lang="pl-PL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7.1759259259259259E-2"/>
          <c:y val="0.10361580353116653"/>
          <c:w val="0.84104938271604934"/>
          <c:h val="0.81038953831211624"/>
        </c:manualLayout>
      </c:layout>
      <c:pie3DChart>
        <c:varyColors val="1"/>
        <c:ser>
          <c:idx val="0"/>
          <c:order val="0"/>
          <c:explosion val="29"/>
          <c:dPt>
            <c:idx val="1"/>
            <c:explosion val="33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0.21532346651113066"/>
                  <c:y val="-7.1042121937401018E-2"/>
                </c:manualLayout>
              </c:layout>
              <c:spPr/>
              <c:txPr>
                <a:bodyPr/>
                <a:lstStyle/>
                <a:p>
                  <a:pPr>
                    <a:defRPr sz="1800">
                      <a:solidFill>
                        <a:srgbClr val="002060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pl-PL"/>
                </a:p>
              </c:txPr>
              <c:showVal val="1"/>
              <c:showCatName val="1"/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sz="1800">
                      <a:solidFill>
                        <a:srgbClr val="002060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pl-PL"/>
                </a:p>
              </c:txPr>
            </c:dLbl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pl-PL"/>
              </a:p>
            </c:txPr>
            <c:showVal val="1"/>
            <c:showCatName val="1"/>
            <c:showPercent val="1"/>
            <c:showLeaderLines val="1"/>
          </c:dLbls>
          <c:cat>
            <c:strRef>
              <c:f>Arkusz2!$Q$60:$Q$61</c:f>
              <c:strCache>
                <c:ptCount val="2"/>
                <c:pt idx="0">
                  <c:v>Nauka zawodu</c:v>
                </c:pt>
                <c:pt idx="1">
                  <c:v>Przyuczenie do zawodu</c:v>
                </c:pt>
              </c:strCache>
            </c:strRef>
          </c:cat>
          <c:val>
            <c:numRef>
              <c:f>Arkusz2!$R$60:$R$61</c:f>
              <c:numCache>
                <c:formatCode>General</c:formatCode>
                <c:ptCount val="2"/>
                <c:pt idx="0">
                  <c:v>4829</c:v>
                </c:pt>
                <c:pt idx="1">
                  <c:v>231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59024-D446-4A26-BE2E-FE0BF3E1D4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71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71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E0B18-4D59-434E-9CF0-E6F353CABB7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6937E-7FDA-4089-B728-C928509D0688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5951"/>
            <a:ext cx="5438775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71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712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FED47-F514-46FD-AD29-DD52A9CD2D0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FED47-F514-46FD-AD29-DD52A9CD2D07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FED47-F514-46FD-AD29-DD52A9CD2D07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FED47-F514-46FD-AD29-DD52A9CD2D07}" type="slidenum">
              <a:rPr lang="pl-PL" smtClean="0"/>
              <a:pPr/>
              <a:t>46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Picture 2" descr="C:\Users\BO\Desktop\RZEMIOSŁO4 z adresem strony kopia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2928957" cy="62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rostokąt 8"/>
          <p:cNvSpPr/>
          <p:nvPr userDrawn="1"/>
        </p:nvSpPr>
        <p:spPr>
          <a:xfrm>
            <a:off x="0" y="6500834"/>
            <a:ext cx="9144000" cy="357166"/>
          </a:xfrm>
          <a:prstGeom prst="rect">
            <a:avLst/>
          </a:prstGeom>
          <a:solidFill>
            <a:srgbClr val="FB221D"/>
          </a:solidFill>
          <a:ln>
            <a:solidFill>
              <a:srgbClr val="FB2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 userDrawn="1"/>
        </p:nvSpPr>
        <p:spPr>
          <a:xfrm>
            <a:off x="2571736" y="648866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www.pomorskaizba.pl</a:t>
            </a:r>
            <a:endParaRPr lang="pl-PL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plus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plus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plus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plus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plus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9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2014-03-14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 descr="izba_wzorzec.jpg"/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-8577" y="0"/>
            <a:ext cx="9161154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</p:sldLayoutIdLst>
  <p:transition spd="slow">
    <p:plus/>
    <p:sndAc>
      <p:stSnd>
        <p:snd r:embed="rId28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akademia@pomorskaizba.com.pl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>
          <a:xfrm>
            <a:off x="500034" y="2000240"/>
            <a:ext cx="8229600" cy="2232248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 smtClean="0">
                <a:solidFill>
                  <a:srgbClr val="002060"/>
                </a:solidFill>
              </a:rPr>
              <a:t>POMORSKA IZBA RZEMIEŚLNICZA</a:t>
            </a:r>
            <a:br>
              <a:rPr lang="pl-PL" sz="3200" b="1" dirty="0" smtClean="0">
                <a:solidFill>
                  <a:srgbClr val="002060"/>
                </a:solidFill>
              </a:rPr>
            </a:br>
            <a:r>
              <a:rPr lang="pl-PL" sz="3200" b="1" dirty="0" smtClean="0">
                <a:solidFill>
                  <a:srgbClr val="002060"/>
                </a:solidFill>
              </a:rPr>
              <a:t> </a:t>
            </a:r>
            <a:r>
              <a:rPr lang="pl-PL" sz="32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MAŁYCH</a:t>
            </a:r>
            <a:r>
              <a:rPr lang="pl-PL" sz="3200" b="1" dirty="0" smtClean="0">
                <a:solidFill>
                  <a:srgbClr val="002060"/>
                </a:solidFill>
              </a:rPr>
              <a:t> I ŚREDNICH PRZEDSIĘBIORSTW</a:t>
            </a:r>
            <a:br>
              <a:rPr lang="pl-PL" sz="3200" b="1" dirty="0" smtClean="0">
                <a:solidFill>
                  <a:srgbClr val="002060"/>
                </a:solidFill>
              </a:rPr>
            </a:br>
            <a:r>
              <a:rPr lang="pl-PL" sz="3200" b="1" dirty="0" smtClean="0">
                <a:solidFill>
                  <a:srgbClr val="002060"/>
                </a:solidFill>
              </a:rPr>
              <a:t>W GDAŃSKU</a:t>
            </a:r>
            <a:endParaRPr lang="pl-PL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lus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285852" y="642918"/>
            <a:ext cx="685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Obszar działania </a:t>
            </a:r>
          </a:p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Pomorskiej Izby Rzemieślniczej MSP w Gdańsku</a:t>
            </a:r>
            <a:endParaRPr lang="pl-P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Obraz 3" descr="mapka_izb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2285992"/>
            <a:ext cx="6058199" cy="4062418"/>
          </a:xfrm>
          <a:prstGeom prst="rect">
            <a:avLst/>
          </a:prstGeom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/>
          <p:cNvGraphicFramePr/>
          <p:nvPr/>
        </p:nvGraphicFramePr>
        <p:xfrm>
          <a:off x="755576" y="980728"/>
          <a:ext cx="777686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Ilość umów z pracownikami młodocianymi - </a:t>
            </a:r>
            <a:r>
              <a:rPr lang="pl-PL" sz="3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5060</a:t>
            </a:r>
            <a:endParaRPr lang="pl-PL" sz="36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539552" y="2204864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656184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 smtClean="0">
                <a:solidFill>
                  <a:srgbClr val="002060"/>
                </a:solidFill>
              </a:rPr>
              <a:t>POMORSKA IZBA RZEMIEŚLNICZA</a:t>
            </a:r>
            <a:br>
              <a:rPr lang="pl-PL" sz="3200" b="1" dirty="0" smtClean="0">
                <a:solidFill>
                  <a:srgbClr val="002060"/>
                </a:solidFill>
              </a:rPr>
            </a:br>
            <a:r>
              <a:rPr lang="pl-PL" sz="3200" b="1" dirty="0" smtClean="0">
                <a:solidFill>
                  <a:srgbClr val="002060"/>
                </a:solidFill>
              </a:rPr>
              <a:t> MSP w Gdańsku</a:t>
            </a:r>
            <a:endParaRPr lang="pl-PL" sz="3200" b="1" dirty="0">
              <a:solidFill>
                <a:srgbClr val="00206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785786" y="2714620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Wspieranie kształcenia zawodowego </a:t>
            </a:r>
          </a:p>
          <a:p>
            <a:pPr algn="ctr"/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przez </a:t>
            </a:r>
          </a:p>
          <a:p>
            <a:pPr algn="ctr"/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Pomorską Izbę Rzemieślniczą </a:t>
            </a:r>
          </a:p>
          <a:p>
            <a:pPr algn="ctr"/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Małych i Średnich Przedsiębiorstw w Gdańsku</a:t>
            </a:r>
          </a:p>
          <a:p>
            <a:pPr algn="ctr"/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różnorodne obszary i przykład dobrej praktyki </a:t>
            </a:r>
            <a:endParaRPr lang="pl-PL" sz="3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285884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WSPIERANIE KSZTAŁCENIA ZAWODOWEGO</a:t>
            </a:r>
            <a:b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RÓŻNORODNE OBSZARY I PRZYKŁAD DOBREJ PRAKTYKI</a:t>
            </a:r>
            <a:endParaRPr lang="pl-PL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5002226"/>
          </a:xfrm>
        </p:spPr>
        <p:txBody>
          <a:bodyPr/>
          <a:lstStyle/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Międzynarodowe praktyki zawodowe 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Konkursy Wojewódzkie i Ogólnopolskie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Pasowanie na ucznia pracownika młodocianego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Pasowanie na czeladnika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Podnoszenie kwalifikacji osób dorosłych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Nagroda Prezesa PIR MSP za dobre wyniki w nauce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Pomorskie Szkoły Rzemiosł – szkoły publiczne prowadzone  przez Pomorską Izbę Rzemieślniczą MSP,</a:t>
            </a:r>
          </a:p>
          <a:p>
            <a:pPr marL="623887" indent="-514350">
              <a:buFont typeface="+mj-lt"/>
              <a:buAutoNum type="arabicPeriod"/>
            </a:pPr>
            <a:r>
              <a:rPr lang="pl-PL" sz="2400" dirty="0" smtClean="0">
                <a:solidFill>
                  <a:srgbClr val="2E278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Współpraca</a:t>
            </a: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424006"/>
          </a:xfrm>
        </p:spPr>
        <p:txBody>
          <a:bodyPr/>
          <a:lstStyle/>
          <a:p>
            <a:pPr algn="ctr"/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357158" y="2428868"/>
            <a:ext cx="8291264" cy="39671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Bezpłatne praktyki zawodowe:</a:t>
            </a:r>
          </a:p>
          <a:p>
            <a:pPr>
              <a:buNone/>
            </a:pP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None/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Pomorska Izba Rzemieślnicza Małych i Średnich Przedsiębiorstw w 2001r. podpisała porozumienie </a:t>
            </a:r>
            <a:b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 współpracy trójstronnej </a:t>
            </a:r>
          </a:p>
          <a:p>
            <a:pPr>
              <a:buNone/>
            </a:pP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Izbą Rzemieślniczą z </a:t>
            </a:r>
            <a:r>
              <a:rPr lang="pl-PL" sz="24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Würzburga</a:t>
            </a: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 Niemczech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Izbą Rzemieślniczą z Caen  we Francji.</a:t>
            </a:r>
          </a:p>
          <a:p>
            <a:pPr>
              <a:lnSpc>
                <a:spcPct val="150000"/>
              </a:lnSpc>
              <a:buNone/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214282" y="928670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WSPÓŁPRACA TRÓJSTRONNA </a:t>
            </a:r>
            <a:b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GDAŃSK – POLSKA, </a:t>
            </a:r>
          </a:p>
          <a:p>
            <a:pPr algn="ctr"/>
            <a:r>
              <a:rPr lang="pl-PL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WURZBURG – NIEMCY,  CAEN(FRANCJA) </a:t>
            </a:r>
            <a:r>
              <a:rPr lang="pl-PL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pl-PL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285860"/>
            <a:ext cx="8929718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WSPÓŁPRACA TRÓJSTRONNA </a:t>
            </a:r>
            <a:br>
              <a:rPr lang="pl-PL" sz="2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2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GDAŃSK – POLSKA, </a:t>
            </a:r>
            <a:br>
              <a:rPr lang="pl-PL" sz="2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2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WURZBURG – NIEMCY,  CAEN(FRANCJA) </a:t>
            </a:r>
            <a:r>
              <a:rPr lang="pl-PL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pl-PL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500034" y="2533650"/>
            <a:ext cx="8229600" cy="4324350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Praktyki zawodowe:</a:t>
            </a:r>
          </a:p>
          <a:p>
            <a:pPr>
              <a:lnSpc>
                <a:spcPct val="150000"/>
              </a:lnSpc>
            </a:pPr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 oparciu o ten dokument od 2003r. corocznie organizowane są staże zawodowe dla młodzieży, która odbywa praktyki w firmach rzemieślniczych. </a:t>
            </a:r>
          </a:p>
          <a:p>
            <a:pPr>
              <a:lnSpc>
                <a:spcPct val="150000"/>
              </a:lnSpc>
            </a:pPr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Każdego roku jeden z sygnatariuszy porozumienia, jako gospodarz wymiany, przyjmuje 7-osobowe grupy praktykantów z 2 pozostałych izb.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066800"/>
          </a:xfrm>
        </p:spPr>
        <p:txBody>
          <a:bodyPr/>
          <a:lstStyle/>
          <a:p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Praktyki zawodowe:</a:t>
            </a:r>
            <a:endParaRPr lang="pl-PL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2070088"/>
            <a:ext cx="8229600" cy="4787912"/>
          </a:xfrm>
        </p:spPr>
        <p:txBody>
          <a:bodyPr/>
          <a:lstStyle/>
          <a:p>
            <a:r>
              <a:rPr lang="pl-PL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Polska w tym roku po raz czwarty gości młodzież z Francji i Niemiec,</a:t>
            </a:r>
          </a:p>
          <a:p>
            <a:pPr>
              <a:buNone/>
            </a:pPr>
            <a:endParaRPr lang="pl-PL" sz="28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 uczniów (4 grupy) z Polski odbywało praktyki zawodowe w Niemczech </a:t>
            </a:r>
          </a:p>
          <a:p>
            <a:pPr>
              <a:buNone/>
            </a:pPr>
            <a:endParaRPr lang="pl-PL" sz="28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 uczniów (4 grupy) z Polski odbywało praktyki zawodowe we Francji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845840"/>
          </a:xfrm>
        </p:spPr>
        <p:txBody>
          <a:bodyPr/>
          <a:lstStyle/>
          <a:p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CEL ORGANIZOWANYCH</a:t>
            </a:r>
            <a:r>
              <a:rPr lang="pl-PL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WYMIAN </a:t>
            </a:r>
            <a:endParaRPr lang="pl-PL" sz="3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2571744"/>
            <a:ext cx="8472518" cy="4002094"/>
          </a:xfrm>
        </p:spPr>
        <p:txBody>
          <a:bodyPr/>
          <a:lstStyle/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zapoznanie praktykantów z metodami pracy rzemieślników w poszczególnych krajach, 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zapoznanie  się ze stosowanymi przez nich technologiami,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zapoznanie się poziomem wyposażenia zakładów. </a:t>
            </a:r>
          </a:p>
          <a:p>
            <a:endParaRPr lang="pl-PL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/>
          <a:lstStyle/>
          <a:p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Wymiana służy:</a:t>
            </a:r>
            <a:endParaRPr lang="pl-PL" sz="3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2910" y="2000240"/>
            <a:ext cx="8229600" cy="4324350"/>
          </a:xfrm>
        </p:spPr>
        <p:txBody>
          <a:bodyPr/>
          <a:lstStyle/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poszerzeniu wiedzy oraz podnoszeniu kwalifikacji zawodowych, </a:t>
            </a: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możliwości </a:t>
            </a: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poznania walorów regionów, gdzie odbywają się praktyki, </a:t>
            </a: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możliwości poznania podstaw języka gospodarza wymiany </a:t>
            </a: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pl-PL" sz="24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oraz sprawdzeniu się w nowych warunkach pracy i życia. 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9600" i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pl-PL" sz="9600" i="1" dirty="0" smtClean="0">
                <a:solidFill>
                  <a:srgbClr val="002060"/>
                </a:solidFill>
                <a:latin typeface="Algerian" pitchFamily="82" charset="0"/>
              </a:rPr>
            </a:br>
            <a:r>
              <a:rPr lang="pl-PL" sz="9600" i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pl-PL" sz="9600" i="1" dirty="0" smtClean="0">
                <a:solidFill>
                  <a:srgbClr val="002060"/>
                </a:solidFill>
                <a:latin typeface="Algerian" pitchFamily="82" charset="0"/>
              </a:rPr>
            </a:br>
            <a:r>
              <a:rPr lang="pl-PL" sz="96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Konkursy</a:t>
            </a:r>
            <a:endParaRPr lang="pl-PL" sz="96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4282" y="17144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Ogólnopolski Konkurs Złotników i Jubilerów </a:t>
            </a:r>
            <a:r>
              <a:rPr lang="pl-PL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„Bursztynowe </a:t>
            </a:r>
            <a:r>
              <a:rPr lang="pl-PL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Rzemiosło” 2013 </a:t>
            </a:r>
            <a:br>
              <a:rPr lang="pl-PL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600" dirty="0" smtClean="0"/>
              <a:t> 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3" name="Obraz 2" descr="F:\547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616740"/>
            <a:ext cx="6192688" cy="362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Ogólnopolski Konkurs Złotników i Jubilerów „Bursztynowe Rzemiosło” 2013</a:t>
            </a:r>
            <a:endParaRPr lang="pl-PL" sz="3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42" name="Picture 2" descr="F:\Senior_II_3D-Cyprian_Chorociej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2428868"/>
            <a:ext cx="5572164" cy="376869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Wojewódzki Konkurs </a:t>
            </a:r>
            <a:b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Uczniów Rzemiosła Fryzjerskiego </a:t>
            </a:r>
            <a:r>
              <a:rPr lang="pl-PL" dirty="0" smtClean="0">
                <a:solidFill>
                  <a:srgbClr val="002060"/>
                </a:solidFill>
              </a:rPr>
              <a:t/>
            </a:r>
            <a:br>
              <a:rPr lang="pl-PL" dirty="0" smtClean="0">
                <a:solidFill>
                  <a:srgbClr val="002060"/>
                </a:solidFill>
              </a:rPr>
            </a:br>
            <a:r>
              <a:rPr lang="pl-PL" dirty="0" smtClean="0">
                <a:solidFill>
                  <a:srgbClr val="002060"/>
                </a:solidFill>
              </a:rPr>
              <a:t> </a:t>
            </a:r>
            <a:br>
              <a:rPr lang="pl-PL" dirty="0" smtClean="0">
                <a:solidFill>
                  <a:srgbClr val="002060"/>
                </a:solidFill>
              </a:rPr>
            </a:br>
            <a:endParaRPr lang="pl-PL" dirty="0">
              <a:solidFill>
                <a:srgbClr val="002060"/>
              </a:solidFill>
            </a:endParaRPr>
          </a:p>
        </p:txBody>
      </p:sp>
      <p:pic>
        <p:nvPicPr>
          <p:cNvPr id="3" name="Obraz 2" descr="F:\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201306"/>
            <a:ext cx="7128792" cy="4108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Wojewódzki Konkurs </a:t>
            </a:r>
            <a:b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Uczniów Rzemiosła Fryzjerskiego </a:t>
            </a:r>
            <a:b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pl-P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9394" name="Picture 2" descr="F:\IMG_626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785926"/>
            <a:ext cx="6929486" cy="457203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1143000"/>
          </a:xfrm>
        </p:spPr>
        <p:txBody>
          <a:bodyPr/>
          <a:lstStyle/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Ogólnopolski konkurs BHP dla pracowników młodocianych</a:t>
            </a:r>
            <a:endParaRPr lang="pl-P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Obraz 2" descr="Z:\AKADEMIA\OŚWIATA O.K\KONKURSY BHP\konkurs BHP 2013\Zdjęcia\_DSC52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309465"/>
            <a:ext cx="5832648" cy="385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Pasowanie </a:t>
            </a:r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 młodocianego pracownika </a:t>
            </a:r>
            <a:b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 Pomorskich Szkołach Rzemiosł</a:t>
            </a:r>
            <a:endParaRPr lang="pl-P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Obraz 3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36912"/>
            <a:ext cx="4394623" cy="2919983"/>
          </a:xfrm>
          <a:prstGeom prst="rect">
            <a:avLst/>
          </a:prstGeom>
        </p:spPr>
      </p:pic>
      <p:pic>
        <p:nvPicPr>
          <p:cNvPr id="5" name="Obraz 4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645024"/>
            <a:ext cx="4499992" cy="2989994"/>
          </a:xfrm>
          <a:prstGeom prst="rect">
            <a:avLst/>
          </a:prstGeom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 txBox="1">
            <a:spLocks/>
          </p:cNvSpPr>
          <p:nvPr/>
        </p:nvSpPr>
        <p:spPr bwMode="auto">
          <a:xfrm>
            <a:off x="357158" y="1500174"/>
            <a:ext cx="8786842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Pasowanie na </a:t>
            </a:r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młodocianego </a:t>
            </a: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pracownika </a:t>
            </a:r>
            <a:b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w</a:t>
            </a:r>
            <a:r>
              <a:rPr kumimoji="0" lang="pl-PL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Pomorskich Szkołach Rzemiosł</a:t>
            </a:r>
            <a:endParaRPr kumimoji="0" lang="pl-PL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Obraz 3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3116"/>
            <a:ext cx="4429124" cy="2919983"/>
          </a:xfrm>
          <a:prstGeom prst="rect">
            <a:avLst/>
          </a:prstGeom>
        </p:spPr>
      </p:pic>
      <p:pic>
        <p:nvPicPr>
          <p:cNvPr id="5" name="Obraz 4" descr="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3357562"/>
            <a:ext cx="4394623" cy="2919983"/>
          </a:xfrm>
          <a:prstGeom prst="rect">
            <a:avLst/>
          </a:prstGeom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5786" y="1000108"/>
            <a:ext cx="7872410" cy="80690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Pasowanie na czeladnika</a:t>
            </a:r>
            <a:b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Cech Piekarzy i Cukierników</a:t>
            </a:r>
            <a:endParaRPr lang="pl-P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Obraz 2" descr="IMG_4398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214554"/>
            <a:ext cx="4606645" cy="3214710"/>
          </a:xfrm>
          <a:prstGeom prst="rect">
            <a:avLst/>
          </a:prstGeom>
        </p:spPr>
      </p:pic>
      <p:pic>
        <p:nvPicPr>
          <p:cNvPr id="4" name="Obraz 3" descr="IMG_44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47702" y="3264680"/>
            <a:ext cx="4109774" cy="3034207"/>
          </a:xfrm>
          <a:prstGeom prst="rect">
            <a:avLst/>
          </a:prstGeom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 txBox="1">
            <a:spLocks/>
          </p:cNvSpPr>
          <p:nvPr/>
        </p:nvSpPr>
        <p:spPr bwMode="auto">
          <a:xfrm>
            <a:off x="428596" y="928670"/>
            <a:ext cx="8352928" cy="106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Pasowanie na czeladnika</a:t>
            </a:r>
            <a:b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Cech Rzemiosł Różnych w Sztumie</a:t>
            </a:r>
            <a:endParaRPr kumimoji="0" lang="pl-PL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Obraz 3" descr="IMG_61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348880"/>
            <a:ext cx="4446444" cy="2964296"/>
          </a:xfrm>
          <a:prstGeom prst="rect">
            <a:avLst/>
          </a:prstGeom>
        </p:spPr>
      </p:pic>
      <p:pic>
        <p:nvPicPr>
          <p:cNvPr id="5" name="Obraz 4" descr="IMG_62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9504" y="3143248"/>
            <a:ext cx="4464496" cy="2976331"/>
          </a:xfrm>
          <a:prstGeom prst="rect">
            <a:avLst/>
          </a:prstGeom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785794"/>
            <a:ext cx="8964488" cy="1071570"/>
          </a:xfrm>
        </p:spPr>
        <p:txBody>
          <a:bodyPr/>
          <a:lstStyle/>
          <a:p>
            <a:pPr algn="ctr"/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Pasowanie na czeladnika</a:t>
            </a:r>
            <a:b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Cech Rzemiosła i Przedsiębiorczości w Gdyni</a:t>
            </a:r>
            <a:endParaRPr lang="pl-P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Obraz 2" descr="IMG_0014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63364">
            <a:off x="388996" y="2054680"/>
            <a:ext cx="2171670" cy="2896633"/>
          </a:xfrm>
          <a:prstGeom prst="rect">
            <a:avLst/>
          </a:prstGeom>
        </p:spPr>
      </p:pic>
      <p:pic>
        <p:nvPicPr>
          <p:cNvPr id="4" name="Obraz 3" descr="IMG_0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282">
            <a:off x="5653545" y="2243722"/>
            <a:ext cx="3416358" cy="2562269"/>
          </a:xfrm>
          <a:prstGeom prst="rect">
            <a:avLst/>
          </a:prstGeom>
        </p:spPr>
      </p:pic>
      <p:pic>
        <p:nvPicPr>
          <p:cNvPr id="5" name="Obraz 4" descr="IMG_0029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3214686"/>
            <a:ext cx="3198283" cy="3295847"/>
          </a:xfrm>
          <a:prstGeom prst="rect">
            <a:avLst/>
          </a:prstGeom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Podnoszenie kwalifikacji </a:t>
            </a:r>
            <a:r>
              <a:rPr lang="pl-PL" sz="24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osób dorosłych </a:t>
            </a:r>
            <a:r>
              <a:rPr lang="pl-PL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 ramach projektów współfinansowanych ze środków Unii Europejskiej w ramach Europejskiego Funduszu Społecznego</a:t>
            </a:r>
            <a:r>
              <a:rPr lang="pl-PL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 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2285992"/>
            <a:ext cx="8329642" cy="5216540"/>
          </a:xfrm>
        </p:spPr>
        <p:txBody>
          <a:bodyPr/>
          <a:lstStyle/>
          <a:p>
            <a:endParaRPr lang="pl-PL" dirty="0" smtClean="0"/>
          </a:p>
          <a:p>
            <a:pPr>
              <a:buNone/>
            </a:pPr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Projekt 9.3 (2011-2013 r.)</a:t>
            </a:r>
          </a:p>
          <a:p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"Potwierdź zdobyte nieformalnie kwalifikacje zawodowe – bądź atrakcyjny na rynku pracy” </a:t>
            </a:r>
          </a:p>
          <a:p>
            <a:r>
              <a:rPr lang="pl-PL" sz="2000" b="1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Liczba osób: 160</a:t>
            </a:r>
          </a:p>
          <a:p>
            <a:pPr>
              <a:buNone/>
            </a:pPr>
            <a:endParaRPr lang="pl-PL" sz="2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Projekt 8.1.1 (2010-2011 r.)</a:t>
            </a:r>
          </a:p>
          <a:p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"Wykorzystaj szansę – zostań czeladnikiem lub mistrzem”</a:t>
            </a:r>
          </a:p>
          <a:p>
            <a:r>
              <a:rPr lang="pl-PL" sz="2000" b="1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Liczba osób:  100</a:t>
            </a: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 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282" y="2285992"/>
            <a:ext cx="8643998" cy="4857784"/>
          </a:xfrm>
        </p:spPr>
        <p:txBody>
          <a:bodyPr/>
          <a:lstStyle/>
          <a:p>
            <a:pPr>
              <a:buNone/>
            </a:pPr>
            <a:r>
              <a:rPr lang="pl-PL" sz="2000" dirty="0" smtClean="0"/>
              <a:t> </a:t>
            </a:r>
          </a:p>
          <a:p>
            <a:pPr>
              <a:buNone/>
            </a:pPr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Projekt 8.1.2 (2010-2011 r.)</a:t>
            </a:r>
          </a:p>
          <a:p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"Partnerstwo na rzecz przedsiębiorczości osób zatrudnionych w przemyśle stoczniowym "</a:t>
            </a:r>
          </a:p>
          <a:p>
            <a:r>
              <a:rPr lang="pl-PL" sz="2000" b="1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Liczba osób: 268</a:t>
            </a:r>
          </a:p>
          <a:p>
            <a:endParaRPr lang="pl-PL" sz="2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Projekt 6.2 (2010 r.)</a:t>
            </a:r>
          </a:p>
          <a:p>
            <a:r>
              <a:rPr lang="pl-PL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"Partnerstwo na rzecz przedsiębiorczości osób zatrudnionych w przemyśle stoczniowym "</a:t>
            </a:r>
          </a:p>
          <a:p>
            <a:r>
              <a:rPr lang="pl-PL" sz="2000" b="1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Liczba osób: 100</a:t>
            </a:r>
          </a:p>
          <a:p>
            <a:endParaRPr lang="pl-PL" sz="2000" dirty="0" smtClean="0">
              <a:solidFill>
                <a:srgbClr val="002060"/>
              </a:solidFill>
            </a:endParaRPr>
          </a:p>
          <a:p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14348" y="1000108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Podnoszenie kwalifikacji </a:t>
            </a:r>
            <a:r>
              <a:rPr lang="pl-PL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osób dorosłych </a:t>
            </a:r>
            <a:r>
              <a:rPr lang="pl-PL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 ramach projektów współfinansowanych ze środków Unii Europejskiej w ramach Europejskiego Funduszu Społecznego</a:t>
            </a:r>
            <a:endParaRPr lang="pl-PL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1066800"/>
          </a:xfrm>
        </p:spPr>
        <p:txBody>
          <a:bodyPr/>
          <a:lstStyle/>
          <a:p>
            <a:pPr algn="ctr"/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Podnoszenie kwalifikacji osób dorosłych</a:t>
            </a:r>
            <a:endParaRPr lang="pl-PL" sz="3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472" y="2857496"/>
            <a:ext cx="8229600" cy="22526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Ilość </a:t>
            </a: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osób uczestnicząca w kursach </a:t>
            </a: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i </a:t>
            </a: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szkoleniach:</a:t>
            </a:r>
          </a:p>
          <a:p>
            <a:pPr>
              <a:buNone/>
            </a:pPr>
            <a:endParaRPr lang="pl-PL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pl-PL" sz="3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456</a:t>
            </a: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osób</a:t>
            </a:r>
            <a:endParaRPr lang="pl-PL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000132"/>
          </a:xfrm>
        </p:spPr>
        <p:txBody>
          <a:bodyPr>
            <a:noAutofit/>
          </a:bodyPr>
          <a:lstStyle/>
          <a:p>
            <a:pPr algn="ctr"/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Podnoszenie kwalifikacji osób dorosłych</a:t>
            </a:r>
            <a:b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współpracy z:</a:t>
            </a:r>
            <a:endParaRPr lang="pl-PL" sz="3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3571900"/>
          </a:xfrm>
        </p:spPr>
        <p:txBody>
          <a:bodyPr>
            <a:normAutofit lnSpcReduction="10000"/>
          </a:bodyPr>
          <a:lstStyle/>
          <a:p>
            <a:r>
              <a:rPr lang="pl-PL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Powiatowymi Urzędami Pracy woj. pomorskiego oraz z terenu całego kraju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Miejskimi Ośrodkami Pomocy Rodzinie,</a:t>
            </a:r>
          </a:p>
          <a:p>
            <a:r>
              <a:rPr lang="pl-PL" sz="2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Caritas,</a:t>
            </a:r>
          </a:p>
          <a:p>
            <a:endParaRPr lang="pl-PL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oraz szkolenia finansowane ze </a:t>
            </a:r>
            <a:r>
              <a:rPr lang="pl-PL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środków własnych </a:t>
            </a: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osób zainteresowanych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86868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Wpływ na pracodawców na przebieg szkolenia zawodowego w zakresie:</a:t>
            </a:r>
            <a:r>
              <a:rPr lang="pl-PL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pl-PL" sz="3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500594"/>
          </a:xfrm>
        </p:spPr>
        <p:txBody>
          <a:bodyPr/>
          <a:lstStyle/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Udziału w przygotowaniu programów kształcenia zawodowego dla osób dorosłych,</a:t>
            </a:r>
          </a:p>
          <a:p>
            <a:pPr>
              <a:buNone/>
            </a:pPr>
            <a:endParaRPr lang="pl-PL" sz="11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Udziału w współorganizowaniu szkolenia – prowadzenie części praktycznej szkolenia na terenie zakładu,</a:t>
            </a:r>
          </a:p>
          <a:p>
            <a:pPr>
              <a:buNone/>
            </a:pPr>
            <a:endParaRPr lang="pl-PL" sz="11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Pomiaru efektu szkolenia – poprzez organizowanie egzaminów wewnętrznych przed egzaminem końcowym,</a:t>
            </a:r>
          </a:p>
          <a:p>
            <a:pPr>
              <a:buNone/>
            </a:pPr>
            <a:endParaRPr lang="pl-PL" sz="11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l-PL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Analizowania wyników egzaminów i wnioskowania o wprowadzenie zmian w kształceniu.</a:t>
            </a:r>
          </a:p>
          <a:p>
            <a:endParaRPr lang="pl-PL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l-PL" dirty="0"/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286264"/>
          </a:xfrm>
        </p:spPr>
        <p:txBody>
          <a:bodyPr/>
          <a:lstStyle/>
          <a:p>
            <a:pPr algn="ctr"/>
            <a:r>
              <a:rPr lang="pl-PL" dirty="0" smtClean="0"/>
              <a:t>Nagroda Prezesa </a:t>
            </a:r>
            <a:r>
              <a:rPr lang="pl-PL" dirty="0" smtClean="0"/>
              <a:t>PIRZ MSP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za najlepsze wyniki w nauce na zakończenie roku szkolnego przy średniej </a:t>
            </a:r>
            <a:r>
              <a:rPr lang="pl-PL" dirty="0" smtClean="0">
                <a:solidFill>
                  <a:srgbClr val="DE0904"/>
                </a:solidFill>
              </a:rPr>
              <a:t>4,5</a:t>
            </a:r>
            <a:endParaRPr lang="pl-PL" dirty="0">
              <a:solidFill>
                <a:srgbClr val="DE0904"/>
              </a:solidFill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689"/>
            <a:ext cx="9144000" cy="686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-108520" y="1571612"/>
            <a:ext cx="925252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Pomorska Izba Rzemieślnicza  </a:t>
            </a:r>
          </a:p>
          <a:p>
            <a:pPr algn="ctr"/>
            <a:r>
              <a:rPr lang="pl-PL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Małych i Średnich Przedsiębiorstw w Gdańsku</a:t>
            </a: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od 2008</a:t>
            </a:r>
            <a:r>
              <a:rPr lang="pl-PL" sz="3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roku</a:t>
            </a:r>
            <a:b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jako organ prowadzący publiczne szkoły</a:t>
            </a:r>
            <a:b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 nazwie</a:t>
            </a:r>
            <a:b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3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Pomorskie Szkoły Rzemiosł</a:t>
            </a: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pl-PL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428736"/>
            <a:ext cx="8929718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W ramach zespołu szkół działają: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2000" b="0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TECHNIKUM NR 1</a:t>
            </a:r>
            <a:r>
              <a:rPr kumimoji="0" lang="pl-PL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które kształci w zawodach: technik cyfrowych procesów graficznych, technik usług fryzjerskich, technik mechatronik, technik mechanik, technik informatyk, technik procesów drukowania.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2000" b="0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ZASADNICZA SZKOŁA ZAWODOWA NR 1</a:t>
            </a:r>
            <a:r>
              <a:rPr kumimoji="0" lang="pl-PL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która kształcie w zawodach: fotograf, cukiernik, piekarz, fryzjer, złotnik-jubiler, mechanik monter maszyn i urządzeń.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l-PL" sz="2000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Ośrodek Dokształcania i Doskonalenia Zawodowego nr</a:t>
            </a:r>
            <a:r>
              <a:rPr kumimoji="0" lang="pl-PL" sz="20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1                           w Gdańsku – od września 2014 r.</a:t>
            </a: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214290"/>
            <a:ext cx="499813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85786" y="142852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KĄCIK DLA UCZNIÓW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500174"/>
            <a:ext cx="624205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24303" r="22784"/>
          <a:stretch>
            <a:fillRect/>
          </a:stretch>
        </p:blipFill>
        <p:spPr bwMode="auto">
          <a:xfrm>
            <a:off x="285720" y="857232"/>
            <a:ext cx="4214841" cy="309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42976" y="21429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PORTIERNIA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Grupa 6"/>
          <p:cNvGrpSpPr/>
          <p:nvPr/>
        </p:nvGrpSpPr>
        <p:grpSpPr>
          <a:xfrm>
            <a:off x="539552" y="980728"/>
            <a:ext cx="8405871" cy="5625743"/>
            <a:chOff x="428596" y="1071546"/>
            <a:chExt cx="8405871" cy="5625743"/>
          </a:xfrm>
        </p:grpSpPr>
        <p:pic>
          <p:nvPicPr>
            <p:cNvPr id="3" name="Obraz 2" descr="20110119307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596" y="4071942"/>
              <a:ext cx="3500462" cy="2625347"/>
            </a:xfrm>
            <a:prstGeom prst="rect">
              <a:avLst/>
            </a:prstGeom>
          </p:spPr>
        </p:pic>
        <p:pic>
          <p:nvPicPr>
            <p:cNvPr id="4" name="Obraz 3" descr="20110119308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438" y="4071942"/>
              <a:ext cx="3478342" cy="2608757"/>
            </a:xfrm>
            <a:prstGeom prst="rect">
              <a:avLst/>
            </a:prstGeom>
          </p:spPr>
        </p:pic>
        <p:pic>
          <p:nvPicPr>
            <p:cNvPr id="5" name="Obraz 4" descr="20110119309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4942" y="1214422"/>
              <a:ext cx="3619525" cy="2714644"/>
            </a:xfrm>
            <a:prstGeom prst="rect">
              <a:avLst/>
            </a:prstGeom>
          </p:spPr>
        </p:pic>
        <p:pic>
          <p:nvPicPr>
            <p:cNvPr id="6" name="Obraz 5" descr="20110119310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472" y="1071546"/>
              <a:ext cx="3571900" cy="2678925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690587"/>
            <a:ext cx="4035259" cy="302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143372" y="714356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KORYTARZ DO SZATNI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214282" y="1142984"/>
            <a:ext cx="8736553" cy="5498705"/>
            <a:chOff x="214282" y="1142984"/>
            <a:chExt cx="8736553" cy="5498705"/>
          </a:xfrm>
        </p:grpSpPr>
        <p:pic>
          <p:nvPicPr>
            <p:cNvPr id="3" name="Obraz 2" descr="02082010309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282" y="1142984"/>
              <a:ext cx="3950208" cy="2962656"/>
            </a:xfrm>
            <a:prstGeom prst="rect">
              <a:avLst/>
            </a:prstGeom>
          </p:spPr>
        </p:pic>
        <p:pic>
          <p:nvPicPr>
            <p:cNvPr id="4" name="Obraz 3" descr="0308201032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44" y="2857496"/>
              <a:ext cx="5045591" cy="3784193"/>
            </a:xfrm>
            <a:prstGeom prst="rect">
              <a:avLst/>
            </a:prstGeom>
          </p:spPr>
        </p:pic>
      </p:grpSp>
      <p:pic>
        <p:nvPicPr>
          <p:cNvPr id="6" name="Obraz 5" descr="P10109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559626" y="988197"/>
            <a:ext cx="6191261" cy="464344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14348" y="142852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SZATNIA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Grupa 6"/>
          <p:cNvGrpSpPr/>
          <p:nvPr/>
        </p:nvGrpSpPr>
        <p:grpSpPr>
          <a:xfrm>
            <a:off x="214282" y="642918"/>
            <a:ext cx="8693316" cy="5984202"/>
            <a:chOff x="214282" y="642918"/>
            <a:chExt cx="8693316" cy="5984202"/>
          </a:xfrm>
        </p:grpSpPr>
        <p:pic>
          <p:nvPicPr>
            <p:cNvPr id="3" name="Obraz 2" descr="0208201031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282" y="642918"/>
              <a:ext cx="4714908" cy="3536181"/>
            </a:xfrm>
            <a:prstGeom prst="rect">
              <a:avLst/>
            </a:prstGeom>
          </p:spPr>
        </p:pic>
        <p:pic>
          <p:nvPicPr>
            <p:cNvPr id="6" name="Obraz 5" descr="DSCN400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2435" y="3143248"/>
              <a:ext cx="4645163" cy="3483872"/>
            </a:xfrm>
            <a:prstGeom prst="rect">
              <a:avLst/>
            </a:prstGeom>
          </p:spPr>
        </p:pic>
      </p:grpSp>
      <p:pic>
        <p:nvPicPr>
          <p:cNvPr id="8" name="Obraz 7" descr="P101099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785794"/>
            <a:ext cx="7858148" cy="589361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71472" y="285728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GABINET PIELĘGNIARKI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214282" y="1142983"/>
            <a:ext cx="8786873" cy="5500727"/>
            <a:chOff x="214282" y="1142983"/>
            <a:chExt cx="8786873" cy="5500727"/>
          </a:xfrm>
        </p:grpSpPr>
        <p:pic>
          <p:nvPicPr>
            <p:cNvPr id="3" name="Obraz 2" descr="0208201031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282" y="1142983"/>
              <a:ext cx="4143404" cy="3107553"/>
            </a:xfrm>
            <a:prstGeom prst="rect">
              <a:avLst/>
            </a:prstGeom>
          </p:spPr>
        </p:pic>
        <p:pic>
          <p:nvPicPr>
            <p:cNvPr id="4" name="Obraz 3" descr="29072010295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9124" y="3214686"/>
              <a:ext cx="4572031" cy="3429024"/>
            </a:xfrm>
            <a:prstGeom prst="rect">
              <a:avLst/>
            </a:prstGeom>
          </p:spPr>
        </p:pic>
      </p:grpSp>
      <p:grpSp>
        <p:nvGrpSpPr>
          <p:cNvPr id="8" name="Grupa 7"/>
          <p:cNvGrpSpPr/>
          <p:nvPr/>
        </p:nvGrpSpPr>
        <p:grpSpPr>
          <a:xfrm>
            <a:off x="214282" y="928670"/>
            <a:ext cx="8786842" cy="5750735"/>
            <a:chOff x="214282" y="928670"/>
            <a:chExt cx="8786842" cy="5750735"/>
          </a:xfrm>
        </p:grpSpPr>
        <p:pic>
          <p:nvPicPr>
            <p:cNvPr id="6" name="Obraz 5" descr="P101099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282" y="928670"/>
              <a:ext cx="5286380" cy="3964785"/>
            </a:xfrm>
            <a:prstGeom prst="rect">
              <a:avLst/>
            </a:prstGeom>
          </p:spPr>
        </p:pic>
        <p:pic>
          <p:nvPicPr>
            <p:cNvPr id="7" name="Obraz 6" descr="P101099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4744" y="2714620"/>
              <a:ext cx="5286380" cy="396478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 </a:t>
            </a:r>
            <a:r>
              <a:rPr lang="pl-PL" sz="2800" dirty="0" smtClean="0"/>
              <a:t>WC PRZY GAB. PIELĘGNIARKI</a:t>
            </a:r>
            <a:endParaRPr lang="pl-PL" sz="2800" dirty="0"/>
          </a:p>
        </p:txBody>
      </p:sp>
      <p:grpSp>
        <p:nvGrpSpPr>
          <p:cNvPr id="5" name="Grupa 4"/>
          <p:cNvGrpSpPr/>
          <p:nvPr/>
        </p:nvGrpSpPr>
        <p:grpSpPr>
          <a:xfrm>
            <a:off x="500034" y="1000108"/>
            <a:ext cx="8251070" cy="5429265"/>
            <a:chOff x="500034" y="1000108"/>
            <a:chExt cx="8251070" cy="5429265"/>
          </a:xfrm>
        </p:grpSpPr>
        <p:pic>
          <p:nvPicPr>
            <p:cNvPr id="3" name="Obraz 2" descr="DSCN4019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-131213" y="1631355"/>
              <a:ext cx="5049978" cy="3787484"/>
            </a:xfrm>
            <a:prstGeom prst="rect">
              <a:avLst/>
            </a:prstGeom>
          </p:spPr>
        </p:pic>
        <p:pic>
          <p:nvPicPr>
            <p:cNvPr id="4" name="Obraz 3" descr="DSCN402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4375548" y="2053816"/>
              <a:ext cx="5000636" cy="3750477"/>
            </a:xfrm>
            <a:prstGeom prst="rect">
              <a:avLst/>
            </a:prstGeom>
          </p:spPr>
        </p:pic>
      </p:grpSp>
      <p:grpSp>
        <p:nvGrpSpPr>
          <p:cNvPr id="8" name="Grupa 7"/>
          <p:cNvGrpSpPr/>
          <p:nvPr/>
        </p:nvGrpSpPr>
        <p:grpSpPr>
          <a:xfrm>
            <a:off x="285721" y="928670"/>
            <a:ext cx="8715435" cy="5857916"/>
            <a:chOff x="285721" y="928670"/>
            <a:chExt cx="8715435" cy="5857916"/>
          </a:xfrm>
        </p:grpSpPr>
        <p:pic>
          <p:nvPicPr>
            <p:cNvPr id="6" name="Obraz 5" descr="P101099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6200000">
              <a:off x="-401867" y="1616258"/>
              <a:ext cx="5500701" cy="4125526"/>
            </a:xfrm>
            <a:prstGeom prst="rect">
              <a:avLst/>
            </a:prstGeom>
          </p:spPr>
        </p:pic>
        <p:pic>
          <p:nvPicPr>
            <p:cNvPr id="7" name="Obraz 6" descr="P101099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6200000">
              <a:off x="4250557" y="2035987"/>
              <a:ext cx="5429256" cy="4071942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 </a:t>
            </a:r>
            <a:r>
              <a:rPr lang="pl-PL" sz="2800" dirty="0" smtClean="0"/>
              <a:t>KORYTARZ – ŁĄCZNIK  PARTER</a:t>
            </a:r>
            <a:endParaRPr lang="pl-PL" sz="2800" dirty="0"/>
          </a:p>
        </p:txBody>
      </p:sp>
      <p:grpSp>
        <p:nvGrpSpPr>
          <p:cNvPr id="3" name="Grupa 5"/>
          <p:cNvGrpSpPr/>
          <p:nvPr/>
        </p:nvGrpSpPr>
        <p:grpSpPr>
          <a:xfrm>
            <a:off x="714348" y="1683086"/>
            <a:ext cx="8055338" cy="4389120"/>
            <a:chOff x="714348" y="1683086"/>
            <a:chExt cx="8055338" cy="438912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348" y="1683086"/>
              <a:ext cx="5852160" cy="4389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43768" y="1785926"/>
              <a:ext cx="1625918" cy="3949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upa 7"/>
          <p:cNvGrpSpPr/>
          <p:nvPr/>
        </p:nvGrpSpPr>
        <p:grpSpPr>
          <a:xfrm>
            <a:off x="571472" y="690586"/>
            <a:ext cx="8065894" cy="6096000"/>
            <a:chOff x="571472" y="690586"/>
            <a:chExt cx="8065894" cy="60960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1472" y="690586"/>
              <a:ext cx="4572000" cy="609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 r="12047"/>
            <a:stretch>
              <a:fillRect/>
            </a:stretch>
          </p:blipFill>
          <p:spPr bwMode="auto">
            <a:xfrm>
              <a:off x="5286380" y="1142984"/>
              <a:ext cx="3350986" cy="50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SALA LEKCYJNA nr 6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upa 4"/>
          <p:cNvGrpSpPr/>
          <p:nvPr/>
        </p:nvGrpSpPr>
        <p:grpSpPr>
          <a:xfrm>
            <a:off x="285720" y="714356"/>
            <a:ext cx="8502648" cy="5910280"/>
            <a:chOff x="285720" y="714356"/>
            <a:chExt cx="8502648" cy="5910280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0" y="714356"/>
              <a:ext cx="5141388" cy="3856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1534"/>
            <a:stretch>
              <a:fillRect/>
            </a:stretch>
          </p:blipFill>
          <p:spPr bwMode="auto">
            <a:xfrm>
              <a:off x="4429124" y="2928934"/>
              <a:ext cx="4359244" cy="3695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upa 7"/>
          <p:cNvGrpSpPr/>
          <p:nvPr/>
        </p:nvGrpSpPr>
        <p:grpSpPr>
          <a:xfrm>
            <a:off x="142844" y="714356"/>
            <a:ext cx="8929750" cy="6000792"/>
            <a:chOff x="142844" y="714356"/>
            <a:chExt cx="8929750" cy="6000792"/>
          </a:xfrm>
        </p:grpSpPr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44" y="714356"/>
              <a:ext cx="4999041" cy="374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5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3372" y="3018232"/>
              <a:ext cx="4929222" cy="3696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SIŁOWNIA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upa 4"/>
          <p:cNvGrpSpPr/>
          <p:nvPr/>
        </p:nvGrpSpPr>
        <p:grpSpPr>
          <a:xfrm>
            <a:off x="214282" y="785794"/>
            <a:ext cx="8786874" cy="5929353"/>
            <a:chOff x="214282" y="785794"/>
            <a:chExt cx="8786874" cy="5929353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2" y="785794"/>
              <a:ext cx="5715040" cy="428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43570" y="2238366"/>
              <a:ext cx="3357586" cy="447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upa 7"/>
          <p:cNvGrpSpPr/>
          <p:nvPr/>
        </p:nvGrpSpPr>
        <p:grpSpPr>
          <a:xfrm>
            <a:off x="285720" y="857232"/>
            <a:ext cx="8786874" cy="5905520"/>
            <a:chOff x="285720" y="857232"/>
            <a:chExt cx="8786874" cy="5905520"/>
          </a:xfrm>
        </p:grpSpPr>
        <p:pic>
          <p:nvPicPr>
            <p:cNvPr id="1638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720" y="857232"/>
              <a:ext cx="5553456" cy="457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22842" y="3500438"/>
              <a:ext cx="4349752" cy="3262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PRACOWNIA FOTOGRAFICZNA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upa 4"/>
          <p:cNvGrpSpPr/>
          <p:nvPr/>
        </p:nvGrpSpPr>
        <p:grpSpPr>
          <a:xfrm>
            <a:off x="142844" y="785794"/>
            <a:ext cx="8858312" cy="5857916"/>
            <a:chOff x="142844" y="785794"/>
            <a:chExt cx="8858312" cy="5857916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85794"/>
              <a:ext cx="4856612" cy="3641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2181" y="3270156"/>
              <a:ext cx="4498975" cy="3373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upa 7"/>
          <p:cNvGrpSpPr/>
          <p:nvPr/>
        </p:nvGrpSpPr>
        <p:grpSpPr>
          <a:xfrm>
            <a:off x="144462" y="928670"/>
            <a:ext cx="8785256" cy="5643602"/>
            <a:chOff x="144462" y="928670"/>
            <a:chExt cx="8785256" cy="5643602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462" y="928670"/>
              <a:ext cx="4427537" cy="3320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43438" y="3357562"/>
              <a:ext cx="4286280" cy="3214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28662" y="142852"/>
            <a:ext cx="764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SZATNIA WF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Obraz 3" descr="DSCN43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928670"/>
            <a:ext cx="6858047" cy="5143536"/>
          </a:xfrm>
          <a:prstGeom prst="rect">
            <a:avLst/>
          </a:prstGeom>
        </p:spPr>
      </p:pic>
      <p:grpSp>
        <p:nvGrpSpPr>
          <p:cNvPr id="3" name="Grupa 7"/>
          <p:cNvGrpSpPr/>
          <p:nvPr/>
        </p:nvGrpSpPr>
        <p:grpSpPr>
          <a:xfrm>
            <a:off x="357158" y="714356"/>
            <a:ext cx="8569865" cy="5891613"/>
            <a:chOff x="357158" y="714356"/>
            <a:chExt cx="8569865" cy="5891613"/>
          </a:xfrm>
        </p:grpSpPr>
        <p:pic>
          <p:nvPicPr>
            <p:cNvPr id="6" name="Obraz 5" descr="02092010414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158" y="714356"/>
              <a:ext cx="5000660" cy="3750495"/>
            </a:xfrm>
            <a:prstGeom prst="rect">
              <a:avLst/>
            </a:prstGeom>
          </p:spPr>
        </p:pic>
        <p:pic>
          <p:nvPicPr>
            <p:cNvPr id="7" name="Obraz 6" descr="0209201041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6248" y="3125388"/>
              <a:ext cx="4640775" cy="3480581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500166" y="285728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SALA GIMNASTYCZNA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214282" y="785794"/>
            <a:ext cx="8760367" cy="5929354"/>
            <a:chOff x="214282" y="785794"/>
            <a:chExt cx="8760367" cy="5929354"/>
          </a:xfrm>
        </p:grpSpPr>
        <p:pic>
          <p:nvPicPr>
            <p:cNvPr id="3" name="Obraz 2" descr="1808201037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282" y="785794"/>
              <a:ext cx="3714776" cy="2786082"/>
            </a:xfrm>
            <a:prstGeom prst="rect">
              <a:avLst/>
            </a:prstGeom>
          </p:spPr>
        </p:pic>
        <p:pic>
          <p:nvPicPr>
            <p:cNvPr id="4" name="Obraz 3" descr="18082010376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7686" y="894972"/>
              <a:ext cx="4616963" cy="3462722"/>
            </a:xfrm>
            <a:prstGeom prst="rect">
              <a:avLst/>
            </a:prstGeom>
          </p:spPr>
        </p:pic>
        <p:pic>
          <p:nvPicPr>
            <p:cNvPr id="5" name="Obraz 4" descr="18082010380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472" y="3125388"/>
              <a:ext cx="4786346" cy="3589760"/>
            </a:xfrm>
            <a:prstGeom prst="rect">
              <a:avLst/>
            </a:prstGeom>
          </p:spPr>
        </p:pic>
      </p:grpSp>
      <p:grpSp>
        <p:nvGrpSpPr>
          <p:cNvPr id="9" name="Grupa 8"/>
          <p:cNvGrpSpPr/>
          <p:nvPr/>
        </p:nvGrpSpPr>
        <p:grpSpPr>
          <a:xfrm>
            <a:off x="214282" y="785794"/>
            <a:ext cx="8617491" cy="5820176"/>
            <a:chOff x="214282" y="785794"/>
            <a:chExt cx="8617491" cy="5820176"/>
          </a:xfrm>
        </p:grpSpPr>
        <p:pic>
          <p:nvPicPr>
            <p:cNvPr id="7" name="Obraz 6" descr="20110323464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282" y="785794"/>
              <a:ext cx="6164786" cy="4623590"/>
            </a:xfrm>
            <a:prstGeom prst="rect">
              <a:avLst/>
            </a:prstGeom>
          </p:spPr>
        </p:pic>
        <p:pic>
          <p:nvPicPr>
            <p:cNvPr id="8" name="Obraz 7" descr="20110323460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0562" y="3357562"/>
              <a:ext cx="4331211" cy="3248408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POKÓJ NAUCZYCIELSKI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upa 4"/>
          <p:cNvGrpSpPr/>
          <p:nvPr/>
        </p:nvGrpSpPr>
        <p:grpSpPr>
          <a:xfrm>
            <a:off x="285720" y="714356"/>
            <a:ext cx="8715436" cy="6015054"/>
            <a:chOff x="285720" y="714356"/>
            <a:chExt cx="8715436" cy="601505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0" y="714356"/>
              <a:ext cx="4876800" cy="36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24356" y="3071810"/>
              <a:ext cx="4876800" cy="36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upa 7"/>
          <p:cNvGrpSpPr/>
          <p:nvPr/>
        </p:nvGrpSpPr>
        <p:grpSpPr>
          <a:xfrm>
            <a:off x="214282" y="714356"/>
            <a:ext cx="8794776" cy="5953140"/>
            <a:chOff x="214282" y="714356"/>
            <a:chExt cx="8794776" cy="595314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282" y="714356"/>
              <a:ext cx="5080000" cy="3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 l="8858"/>
            <a:stretch>
              <a:fillRect/>
            </a:stretch>
          </p:blipFill>
          <p:spPr bwMode="auto">
            <a:xfrm>
              <a:off x="4379039" y="2857496"/>
              <a:ext cx="4630019" cy="3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42910" y="21429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SALA NR 34</a:t>
            </a:r>
            <a:endParaRPr lang="pl-PL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Grupa 5"/>
          <p:cNvGrpSpPr/>
          <p:nvPr/>
        </p:nvGrpSpPr>
        <p:grpSpPr>
          <a:xfrm>
            <a:off x="142844" y="428604"/>
            <a:ext cx="8790066" cy="6357982"/>
            <a:chOff x="142844" y="428604"/>
            <a:chExt cx="8790066" cy="6357982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696520"/>
              <a:ext cx="5643570" cy="4232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26575" r="8858" b="2362"/>
            <a:stretch>
              <a:fillRect/>
            </a:stretch>
          </p:blipFill>
          <p:spPr bwMode="auto">
            <a:xfrm>
              <a:off x="5857884" y="428604"/>
              <a:ext cx="3075026" cy="348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97214" y="4000504"/>
              <a:ext cx="2089562" cy="2786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7157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WSPÓŁPRACA</a:t>
            </a:r>
            <a:endParaRPr lang="pl-PL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42915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Cechy Rzemieślnicze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Powiatowe Urzędy Pracy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Poradnie Psychologiczno-Pedagogiczne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Centrum Edukacji Nauczycieli w Gdańsku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Kuratorium Oświaty w Gdańsku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Szkoły Zawodowe</a:t>
            </a:r>
            <a:endParaRPr lang="pl-PL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608013" y="1500188"/>
            <a:ext cx="8535987" cy="5143500"/>
          </a:xfrm>
        </p:spPr>
        <p:txBody>
          <a:bodyPr/>
          <a:lstStyle/>
          <a:p>
            <a:pPr algn="ctr"/>
            <a:r>
              <a:rPr lang="pl-PL" sz="3200" i="1" dirty="0" smtClean="0">
                <a:solidFill>
                  <a:srgbClr val="2E2789"/>
                </a:solidFill>
              </a:rPr>
              <a:t/>
            </a:r>
            <a:br>
              <a:rPr lang="pl-PL" sz="3200" i="1" dirty="0" smtClean="0">
                <a:solidFill>
                  <a:srgbClr val="2E2789"/>
                </a:solidFill>
              </a:rPr>
            </a:br>
            <a:r>
              <a:rPr lang="pl-PL" sz="3200" i="1" dirty="0" smtClean="0">
                <a:solidFill>
                  <a:srgbClr val="2E2789"/>
                </a:solidFill>
              </a:rPr>
              <a:t>dziękuję </a:t>
            </a:r>
            <a:br>
              <a:rPr lang="pl-PL" sz="3200" i="1" dirty="0" smtClean="0">
                <a:solidFill>
                  <a:srgbClr val="2E2789"/>
                </a:solidFill>
              </a:rPr>
            </a:br>
            <a:r>
              <a:rPr lang="pl-PL" sz="3200" i="1" dirty="0" smtClean="0">
                <a:solidFill>
                  <a:srgbClr val="2E2789"/>
                </a:solidFill>
              </a:rPr>
              <a:t>Barbara Oleksiak</a:t>
            </a:r>
            <a:br>
              <a:rPr lang="pl-PL" sz="3200" i="1" dirty="0" smtClean="0">
                <a:solidFill>
                  <a:srgbClr val="2E2789"/>
                </a:solidFill>
              </a:rPr>
            </a:br>
            <a:r>
              <a:rPr lang="pl-PL" sz="3200" i="1" dirty="0" smtClean="0">
                <a:solidFill>
                  <a:srgbClr val="2E2789"/>
                </a:solidFill>
              </a:rPr>
              <a:t/>
            </a:r>
            <a:br>
              <a:rPr lang="pl-PL" sz="3200" i="1" dirty="0" smtClean="0">
                <a:solidFill>
                  <a:srgbClr val="2E2789"/>
                </a:solidFill>
              </a:rPr>
            </a:br>
            <a:r>
              <a:rPr lang="pl-PL" sz="3200" i="1" dirty="0" err="1" smtClean="0">
                <a:solidFill>
                  <a:srgbClr val="2E2789"/>
                </a:solidFill>
                <a:hlinkClick r:id="rId3"/>
              </a:rPr>
              <a:t>akademia@pomorskaizba.com.pl</a:t>
            </a:r>
            <a:r>
              <a:rPr lang="pl-PL" sz="3200" i="1" dirty="0" smtClean="0">
                <a:solidFill>
                  <a:srgbClr val="2E2789"/>
                </a:solidFill>
              </a:rPr>
              <a:t/>
            </a:r>
            <a:br>
              <a:rPr lang="pl-PL" sz="3200" i="1" dirty="0" smtClean="0">
                <a:solidFill>
                  <a:srgbClr val="2E2789"/>
                </a:solidFill>
              </a:rPr>
            </a:br>
            <a:r>
              <a:rPr lang="pl-PL" sz="3200" i="1" dirty="0" smtClean="0">
                <a:solidFill>
                  <a:srgbClr val="2E2789"/>
                </a:solidFill>
              </a:rPr>
              <a:t>tel.58 301 77 44</a:t>
            </a:r>
            <a:endParaRPr lang="pl-PL" sz="3200" i="1" dirty="0">
              <a:solidFill>
                <a:srgbClr val="2E2789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857224" y="1142984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POMORSKA IZBA RZEMIEŚLNICZA </a:t>
            </a:r>
            <a:b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MAŁYCH I ŚREDNICH PRZEDSIĘBIORSTW </a:t>
            </a:r>
            <a:b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pl-PL" sz="2400" b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W GDAŃSKU</a:t>
            </a:r>
            <a:endParaRPr lang="pl-PL" sz="240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2541</TotalTime>
  <Words>604</Words>
  <Application>Microsoft Office PowerPoint</Application>
  <PresentationFormat>Pokaz na ekranie (4:3)</PresentationFormat>
  <Paragraphs>141</Paragraphs>
  <Slides>47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48" baseType="lpstr">
      <vt:lpstr>Motyw pakietu Office</vt:lpstr>
      <vt:lpstr>POMORSKA IZBA RZEMIEŚLNICZA  MAŁYCH I ŚREDNICH PRZEDSIĘBIORSTW W GDAŃSKU</vt:lpstr>
      <vt:lpstr>Slajd 2</vt:lpstr>
      <vt:lpstr>Slajd 3</vt:lpstr>
      <vt:lpstr>Ilość umów z pracownikami młodocianymi - 5060</vt:lpstr>
      <vt:lpstr>POMORSKA IZBA RZEMIEŚLNICZA  MSP w Gdańsku</vt:lpstr>
      <vt:lpstr>WSPIERANIE KSZTAŁCENIA ZAWODOWEGO  RÓŻNORODNE OBSZARY I PRZYKŁAD DOBREJ PRAKTYKI</vt:lpstr>
      <vt:lpstr> </vt:lpstr>
      <vt:lpstr>WSPÓŁPRACA TRÓJSTRONNA  GDAŃSK – POLSKA,  WURZBURG – NIEMCY,  CAEN(FRANCJA)  </vt:lpstr>
      <vt:lpstr>Praktyki zawodowe:</vt:lpstr>
      <vt:lpstr>CEL ORGANIZOWANYCH WYMIAN </vt:lpstr>
      <vt:lpstr>Wymiana służy:</vt:lpstr>
      <vt:lpstr>  Konkursy</vt:lpstr>
      <vt:lpstr>Ogólnopolski Konkurs Złotników i Jubilerów „Bursztynowe Rzemiosło” 2013    </vt:lpstr>
      <vt:lpstr>Ogólnopolski Konkurs Złotników i Jubilerów „Bursztynowe Rzemiosło” 2013</vt:lpstr>
      <vt:lpstr>Wojewódzki Konkurs  Uczniów Rzemiosła Fryzjerskiego    </vt:lpstr>
      <vt:lpstr>Wojewódzki Konkurs  Uczniów Rzemiosła Fryzjerskiego  </vt:lpstr>
      <vt:lpstr>Ogólnopolski konkurs BHP dla pracowników młodocianych</vt:lpstr>
      <vt:lpstr>Pasowanie na młodocianego pracownika  w Pomorskich Szkołach Rzemiosł</vt:lpstr>
      <vt:lpstr>Slajd 19</vt:lpstr>
      <vt:lpstr>Pasowanie na czeladnika Cech Piekarzy i Cukierników</vt:lpstr>
      <vt:lpstr>Slajd 21</vt:lpstr>
      <vt:lpstr>Pasowanie na czeladnika Cech Rzemiosła i Przedsiębiorczości w Gdyni</vt:lpstr>
      <vt:lpstr> Podnoszenie kwalifikacji osób dorosłych w ramach projektów współfinansowanych ze środków Unii Europejskiej w ramach Europejskiego Funduszu Społecznego   </vt:lpstr>
      <vt:lpstr>  </vt:lpstr>
      <vt:lpstr>Podnoszenie kwalifikacji osób dorosłych</vt:lpstr>
      <vt:lpstr>Podnoszenie kwalifikacji osób dorosłych we współpracy z:</vt:lpstr>
      <vt:lpstr>Wpływ na pracodawców na przebieg szkolenia zawodowego w zakresie: </vt:lpstr>
      <vt:lpstr>Nagroda Prezesa PIRZ MSP za najlepsze wyniki w nauce na zakończenie roku szkolnego przy średniej 4,5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WSPÓŁPRACA</vt:lpstr>
      <vt:lpstr> dziękuję  Barbara Oleksiak  akademia@pomorskaizba.com.pl tel.58 301 77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BO</dc:creator>
  <cp:lastModifiedBy>Beata</cp:lastModifiedBy>
  <cp:revision>273</cp:revision>
  <dcterms:created xsi:type="dcterms:W3CDTF">2013-06-11T10:11:33Z</dcterms:created>
  <dcterms:modified xsi:type="dcterms:W3CDTF">2014-03-14T13:18:49Z</dcterms:modified>
</cp:coreProperties>
</file>