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4" r:id="rId3"/>
    <p:sldId id="259" r:id="rId4"/>
    <p:sldId id="277" r:id="rId5"/>
    <p:sldId id="278" r:id="rId6"/>
    <p:sldId id="279" r:id="rId7"/>
    <p:sldId id="275" r:id="rId8"/>
    <p:sldId id="276" r:id="rId9"/>
    <p:sldId id="280" r:id="rId10"/>
    <p:sldId id="260" r:id="rId11"/>
    <p:sldId id="261" r:id="rId12"/>
    <p:sldId id="262" r:id="rId13"/>
    <p:sldId id="263" r:id="rId14"/>
    <p:sldId id="257" r:id="rId15"/>
    <p:sldId id="258" r:id="rId16"/>
    <p:sldId id="265" r:id="rId17"/>
    <p:sldId id="264" r:id="rId18"/>
    <p:sldId id="271" r:id="rId19"/>
    <p:sldId id="272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3481" autoAdjust="0"/>
  </p:normalViewPr>
  <p:slideViewPr>
    <p:cSldViewPr>
      <p:cViewPr varScale="1">
        <p:scale>
          <a:sx n="107" d="100"/>
          <a:sy n="107" d="100"/>
        </p:scale>
        <p:origin x="-84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AE904-CE55-4500-9694-212C874522BD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1CA3D-485C-4938-AE7F-F4781D925D3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40995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0E8DD-0BBF-461F-86D7-ACED385109CD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6D855-5BFF-4C3D-B743-218227A0627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302516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POWITANIE – BIURO</a:t>
            </a:r>
            <a:r>
              <a:rPr lang="pl-PL" baseline="0" dirty="0" smtClean="0"/>
              <a:t> PRASOWE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423085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179388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685800" y="3851920"/>
            <a:ext cx="5486400" cy="411480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PREZYDENT MIASTA GDAŃSKA</a:t>
            </a:r>
            <a:r>
              <a:rPr lang="pl-PL" baseline="0" dirty="0" smtClean="0"/>
              <a:t> – PAWEŁ ADAMOWICZ: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baseline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smtClean="0"/>
              <a:t>KONTYNUACJA INWESTYCJI W SIEĆ OŚWIATOWĄ NA TERENIE MIASTA </a:t>
            </a:r>
            <a:r>
              <a:rPr lang="pl-PL" dirty="0" smtClean="0"/>
              <a:t>–</a:t>
            </a:r>
            <a:r>
              <a:rPr lang="pl-PL" b="1" dirty="0" smtClean="0"/>
              <a:t> </a:t>
            </a:r>
            <a:r>
              <a:rPr lang="pl-PL" dirty="0" smtClean="0"/>
              <a:t>nowe obiekty, modernizacja obiektów już istniejących, termomodernizacje placówek oświatowych; budowa nowej infrastruktury uzupełniającej, np.: oraz młodzieżowego stadionu lekkoatletycznego,</a:t>
            </a:r>
            <a:r>
              <a:rPr lang="pl-PL" baseline="0" dirty="0" smtClean="0"/>
              <a:t> </a:t>
            </a:r>
            <a:r>
              <a:rPr lang="pl-PL" dirty="0" smtClean="0"/>
              <a:t>boisk -</a:t>
            </a:r>
            <a:r>
              <a:rPr lang="pl-PL" baseline="0" dirty="0" smtClean="0"/>
              <a:t> </a:t>
            </a:r>
            <a:r>
              <a:rPr lang="pl-PL" dirty="0" smtClean="0"/>
              <a:t>min. kolejne 5, basenu -</a:t>
            </a:r>
            <a:r>
              <a:rPr lang="pl-PL" baseline="0" dirty="0" smtClean="0"/>
              <a:t> </a:t>
            </a:r>
            <a:r>
              <a:rPr lang="pl-PL" dirty="0" smtClean="0"/>
              <a:t>min.</a:t>
            </a:r>
            <a:r>
              <a:rPr lang="pl-PL" baseline="0" dirty="0" smtClean="0"/>
              <a:t> Osowa + 15 września oddany zostanie ostatecznie po testach basen na Kokoszkach, który będzie nie tylko dla uczniów Pozytywnej Szkoły Podstawowej, ale także popołudniami i w weekendy dostępny dla mieszkańców Gdańska – ale co ważne także dla uczniów szkól z rejonu: SP83 Kokoszki, SP84 Kiełpino, SP85 i Gimnazjum 48 – Jasień.</a:t>
            </a:r>
            <a:endParaRPr lang="pl-PL" dirty="0" smtClean="0"/>
          </a:p>
          <a:p>
            <a: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b="1" dirty="0" smtClean="0"/>
              <a:t>POZYSKANIE ŚRODKÓW EUROPEJSKICH NA WYPOSAŻENIE I DOPOSAŻENIE PLACÓWEK W SZKOLNICTWIE OGÓLNYM </a:t>
            </a:r>
            <a:r>
              <a:rPr lang="pl-PL" dirty="0" smtClean="0"/>
              <a:t>(PRZEDSZKOLA, SZKOŁY PODSTAWOWE, GIMNAZJA, OGÓLNE SZKOŁY PONADGIMNAZJALNE) </a:t>
            </a:r>
            <a:r>
              <a:rPr lang="pl-PL" b="1" dirty="0" smtClean="0"/>
              <a:t>ORAZ NA ROZWÓJ I MODERNIZACJĘ INFRATSRUKTURY SZKOLNICTWA ZAWODOWEGO </a:t>
            </a:r>
            <a:r>
              <a:rPr lang="pl-PL" dirty="0" smtClean="0"/>
              <a:t>(M.IN. NOWE LABORATORIA I WARSZTATY KSZTAŁCENIA PRAKTYCZNEGO). </a:t>
            </a:r>
            <a:r>
              <a:rPr lang="pl-PL" b="1" dirty="0" smtClean="0"/>
              <a:t>Regionalny Program</a:t>
            </a:r>
            <a:r>
              <a:rPr lang="pl-PL" b="1" baseline="0" dirty="0" smtClean="0"/>
              <a:t> Operacyjny Województwa Pomorskiego „Edukacja”</a:t>
            </a:r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smtClean="0"/>
              <a:t>POZYSKANIE ŚRODKÓW EUROPEJSKICH NA WSPARCIE KADRY NAUCZYCIELSKIEJ ORAZ UCZNIÓW ORAZ NA INNOWACYJNĄ EDUKACJĘ. Regionalny Program</a:t>
            </a:r>
            <a:r>
              <a:rPr lang="pl-PL" b="1" baseline="0" dirty="0" smtClean="0"/>
              <a:t> Operacyjny Województwa Pomorskiego „Edukacja”</a:t>
            </a:r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smtClean="0"/>
              <a:t>PROGRAM MODERNIZACJI PRACOWNI KOMPUTEROWYCH W GDAŃSKICH PLACÓWKACH </a:t>
            </a:r>
            <a:r>
              <a:rPr lang="pl-PL" dirty="0" smtClean="0"/>
              <a:t>– ETAP i ETAP II (całość programu rozplanowana na latach 2015-2018).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smtClean="0"/>
              <a:t>KOMPLEKSOWY PROGRAM PROFILAKTYKI I PROMOCJI ZDROWIA DZIECI I MŁODZIEŻY W SZKOŁACH </a:t>
            </a:r>
            <a:r>
              <a:rPr lang="pl-PL" dirty="0" smtClean="0"/>
              <a:t>– kontynuacja PROGRAMU 6-10-14 DLA ZDROWIA oraz wdrożenie PROGRAMU „GDAŃSK – </a:t>
            </a:r>
            <a:r>
              <a:rPr lang="pl-PL" dirty="0" err="1" smtClean="0"/>
              <a:t>myJEMY</a:t>
            </a:r>
            <a:r>
              <a:rPr lang="pl-PL" dirty="0" smtClean="0"/>
              <a:t> ZDROWO”.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213736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PREZYDENT MIASTA GDAŃSKA</a:t>
            </a:r>
            <a:r>
              <a:rPr lang="pl-PL" baseline="0" dirty="0" smtClean="0"/>
              <a:t> – PAWEŁ ADAMOWICZ: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baseline="0" dirty="0" smtClean="0"/>
              <a:t>&gt; Zwrócenie uwagi na fakt, że Gmina Miasta Gdańska dokłada ze środków gdańskich podatników duże kwoty do utrzymania każdego uczącego się dziecka</a:t>
            </a:r>
            <a:endParaRPr lang="pl-PL" b="1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314612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134888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685800" y="3707904"/>
            <a:ext cx="5486400" cy="411480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PREZYDENT MIASTA GDAŃSKA</a:t>
            </a:r>
            <a:r>
              <a:rPr lang="pl-PL" baseline="0" dirty="0" smtClean="0"/>
              <a:t> – PAWEŁ ADAMOWICZ: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u="sng" baseline="0" dirty="0" smtClean="0"/>
              <a:t>*** PIERWSZY Z PRIORYTETÓW NA NOWY ROK SZKOLNY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Modernizacja pracowni komputerowych w szkołach</a:t>
            </a:r>
            <a:endParaRPr lang="pl-PL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Wydział Rozwoju Społecznego w sierpniu przystąpił do pierwszego etapu modernizacji pracowni komputerowych w gdańskich szkołach, która ma na celu odtworzenie sprzętu komputerowego o takim standardzie, który umożliwi współpracę z nowoczesnymi programami edukacyjnymi. Pod koniec III kwartału 2015 roku zostanie </a:t>
            </a:r>
            <a:r>
              <a:rPr lang="pl-P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ogłoszone postępowanie o zamówienie publiczne na dostawę i instalację 436 komputerów stacjonarnych oraz drukarek i skanerów do 23 gdańskich szkół.</a:t>
            </a:r>
            <a:r>
              <a:rPr lang="pl-PL" b="1" dirty="0" smtClean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Przedsięwzięcie w całości finansowane będzie przez Gminę Miasta Gdańsk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jednakże postępowanie na podstawie pełnomocnictwa Prezydenta Miasta Gdańska ogłosi dyrekcja szkoły podstawowej, która działać będzie w porozumieniu z innymi szkołami w celu wymiany przestarzałego, bo najczęściej z 2007, 2008 roku sprzętu. Zamówienie wspólne pozwoli na lepsze gospodarowanie środkami budżetowymi i możliwość unowocześnienia pracowni w większej liczbie szkół.</a:t>
            </a:r>
            <a:r>
              <a:rPr lang="pl-PL" dirty="0" smtClean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Nowoczesne pracownie ułatwią dostęp do komputera każdemu uczniowi oraz sprawniejszą weryfikację umiejętności dzieci w zakresie informatyki. Dodatkowo proces ten umożliwi wyeliminowanie takich problemów jak np. zbyt duże obciążenie sieci czy brak dostępu do programów edukacyjnych dostępnych on-line.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</a:t>
            </a:r>
            <a:r>
              <a:rPr lang="pl-P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kolejnych latach sukcesywnie zakupywane będą kolejne setki nowych kompletów komputerowych oraz wymieniana sieć informatyczna. Miasto będzie się starało także o środki zewnętrzne na ten cel, co może przyspieszyć Program modernizacji. Do współpracy zapraszane będą także firmy informatyczne, które mogą fundować takie pracownie w ramach polityki społecznej odpowiedzialności biznesu lub jako swego rodzaju „off-set” przy wejściu np. </a:t>
            </a:r>
            <a:br>
              <a:rPr lang="pl-P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l-PL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 siedzibą na teren Gdańska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pl-PL" dirty="0" smtClean="0">
              <a:effectLst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421821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24744" y="107504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188640" y="3707904"/>
            <a:ext cx="6480720" cy="411480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 smtClean="0"/>
              <a:t>PREZYDENT MIASTA GDAŃSKA</a:t>
            </a:r>
            <a:r>
              <a:rPr lang="pl-PL" sz="1100" baseline="0" dirty="0" smtClean="0"/>
              <a:t> – PAWEŁ ADAMOWICZ: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b="1" u="sng" baseline="0" dirty="0" smtClean="0"/>
              <a:t>*** DRUGI Z PRIORYTETÓW NA NOWY ROK SZKOLNY</a:t>
            </a:r>
            <a:endParaRPr lang="pl-PL" sz="1100" dirty="0" smtClean="0"/>
          </a:p>
          <a:p>
            <a:endParaRPr lang="pl-PL" sz="1100" dirty="0" smtClean="0"/>
          </a:p>
          <a:p>
            <a:r>
              <a:rPr lang="pl-PL" sz="1100" dirty="0" smtClean="0"/>
              <a:t>Dla władz miasta zdrowie gdańskiego młodego pokolenia jest wartością nadrzędną</a:t>
            </a:r>
            <a:r>
              <a:rPr lang="pl-PL" sz="1100" baseline="0" dirty="0" smtClean="0"/>
              <a:t>. Miasto od lat wspiera i realizuje programu promujące zdrowy styl życia.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baseline="0" dirty="0" smtClean="0"/>
              <a:t>Gdańsk finansuje program 6,10,14 dla zdrowia, który realizuje Uniwersyteckie Centrum Kliniczne (w celu przeciwdziałania chorobom cywilizacyjnym) oraz programy zdrowotne podległych jednostek. </a:t>
            </a:r>
            <a:r>
              <a:rPr lang="pl-PL" sz="1100" b="1" kern="1200" dirty="0" smtClean="0">
                <a:solidFill>
                  <a:schemeClr val="tx1"/>
                </a:solidFill>
                <a:effectLst/>
              </a:rPr>
              <a:t>Od rozpoczęcia działalności Programu 6-10-14</a:t>
            </a:r>
            <a:r>
              <a:rPr lang="pl-PL" sz="1100" b="1" kern="1200" baseline="0" dirty="0" smtClean="0">
                <a:solidFill>
                  <a:schemeClr val="tx1"/>
                </a:solidFill>
                <a:effectLst/>
              </a:rPr>
              <a:t> </a:t>
            </a:r>
            <a:r>
              <a:rPr lang="pl-PL" sz="1100" b="1" kern="1200" dirty="0" smtClean="0">
                <a:solidFill>
                  <a:schemeClr val="tx1"/>
                </a:solidFill>
                <a:effectLst/>
              </a:rPr>
              <a:t>do końca czerwca 2015 roku przebadano niemal 30 000 gdańskich dzieci (dokładnie 29 492), w tym do dalszego etapu Programu zakwalifikowanych zostało 3 244 (11 %).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u="sng" kern="1200" dirty="0" smtClean="0">
                <a:solidFill>
                  <a:srgbClr val="C00000"/>
                </a:solidFill>
                <a:effectLst/>
              </a:rPr>
              <a:t>Wyłonione w czasie badań przesiewowych dzieci z podwyższonym ryzykiem rozwoju chorób cywilizacyjnych objęte są programem rocznej opieki specjalistycznej. Opieka ta zawiera w sobie wizyty u specjalistów: lekarza pediatry, dietetyka, specjalisty aktywności fizycznej i psychologa. Wszyscy uczestniczy biorą również udział w kursach edukacyjnych na temat zdrowego stylu życia. </a:t>
            </a:r>
          </a:p>
          <a:p>
            <a:r>
              <a:rPr lang="pl-PL" sz="1100" b="1" baseline="0" dirty="0" smtClean="0"/>
              <a:t>Robimy dużo, ale naszą pracę chcemy kontynuować i rozwijać. W roku szkolnym 2015/2016 uruchomimy pilotażowo program Gdańsk – </a:t>
            </a:r>
            <a:r>
              <a:rPr lang="pl-PL" sz="1100" b="1" baseline="0" dirty="0" err="1" smtClean="0"/>
              <a:t>jeMy</a:t>
            </a:r>
            <a:r>
              <a:rPr lang="pl-PL" sz="1100" b="1" baseline="0" dirty="0" smtClean="0"/>
              <a:t> zdrowo, którego celem jest podniesienie jakości żywienia w gdańskich placówkach oświatowych. Właściwe odżywianie to podstawowy element zdrowego stylu życia. Program obejmie swoim zasięgiem większość gdańskich placówek oświatowych.</a:t>
            </a:r>
            <a:endParaRPr lang="pl-PL" sz="1100" baseline="0" dirty="0" smtClean="0"/>
          </a:p>
          <a:p>
            <a:r>
              <a:rPr lang="pl-PL" sz="1100" dirty="0" smtClean="0"/>
              <a:t>Monitorowanie stanu zdrowia gdańskich</a:t>
            </a:r>
            <a:r>
              <a:rPr lang="pl-PL" sz="1100" baseline="0" dirty="0" smtClean="0"/>
              <a:t> dzieci i młodzieży p</a:t>
            </a:r>
            <a:r>
              <a:rPr lang="pl-PL" sz="1100" dirty="0" smtClean="0"/>
              <a:t>rowadzone od wielu lat w ramach gdańskich programów zdrowotnych wskazuje na</a:t>
            </a:r>
            <a:r>
              <a:rPr lang="pl-PL" sz="1100" baseline="0" dirty="0" smtClean="0"/>
              <a:t> niski potencjał zdrowotny młodego pokolenia: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baseline="0" dirty="0" smtClean="0"/>
              <a:t>20% uczniów szkół podstawowych na nadmiar masy ciała,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baseline="0" dirty="0" smtClean="0"/>
              <a:t>25% uczniów ma wydolność fizyczną poniżej normy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baseline="0" dirty="0" smtClean="0"/>
              <a:t>75% uczniów ma zaburzenia statyki ciała (wady postawy) </a:t>
            </a:r>
          </a:p>
          <a:p>
            <a:r>
              <a:rPr lang="pl-PL" sz="1100" baseline="0" dirty="0" smtClean="0"/>
              <a:t>W szkołach gimnazjalnych i ponadgimnazjalnych sytuacja jest jeszcze bardziej niepokojąco.</a:t>
            </a:r>
          </a:p>
          <a:p>
            <a:r>
              <a:rPr lang="pl-PL" sz="1100" b="1" dirty="0" smtClean="0"/>
              <a:t>Program </a:t>
            </a:r>
            <a:r>
              <a:rPr lang="pl-PL" sz="1100" b="1" baseline="0" dirty="0" smtClean="0"/>
              <a:t>Gdańsk – </a:t>
            </a:r>
            <a:r>
              <a:rPr lang="pl-PL" sz="1100" b="1" baseline="0" dirty="0" err="1" smtClean="0"/>
              <a:t>jeMy</a:t>
            </a:r>
            <a:r>
              <a:rPr lang="pl-PL" sz="1100" b="1" baseline="0" dirty="0" smtClean="0"/>
              <a:t> zdrowo </a:t>
            </a:r>
            <a:r>
              <a:rPr lang="pl-PL" sz="1100" b="1" dirty="0" smtClean="0"/>
              <a:t>odpowiada na dwie potrzeby</a:t>
            </a:r>
            <a:r>
              <a:rPr lang="pl-PL" sz="1100" b="1" baseline="0" dirty="0" smtClean="0"/>
              <a:t>:</a:t>
            </a:r>
          </a:p>
          <a:p>
            <a:pPr marL="228600" indent="-228600">
              <a:buAutoNum type="arabicPeriod"/>
            </a:pPr>
            <a:r>
              <a:rPr lang="pl-PL" sz="1100" b="1" baseline="0" dirty="0" smtClean="0"/>
              <a:t>Konieczność dostosowania  sposobu żywienia zbiorowego dzieci na terenie placówek oświatowych do znowelizowanej ustawy o bezpieczeństwie żywienia i żywności, która zaczyna obowiązywać od nowego roku szkolnego.</a:t>
            </a:r>
          </a:p>
          <a:p>
            <a:pPr marL="228600" indent="-228600">
              <a:buAutoNum type="arabicPeriod"/>
            </a:pPr>
            <a:r>
              <a:rPr lang="pl-PL" sz="1100" b="1" baseline="0" dirty="0" smtClean="0"/>
              <a:t>Poprawa jakości wymiany informacji o szkolnym menu w celu zwiększenia świadomości rodziców na temat sposobu żywienia ich dzieci, gdyż zapewnia to często ok. 30% zapotrzebowania żywieniowego u dzieci w przypadku szkół i 75% w przypadku przedszkoli.</a:t>
            </a:r>
            <a:endParaRPr lang="pl-PL" sz="1100" b="1" dirty="0" smtClean="0"/>
          </a:p>
          <a:p>
            <a:endParaRPr lang="pl-PL" sz="1100" dirty="0" smtClean="0"/>
          </a:p>
          <a:p>
            <a:endParaRPr lang="pl-PL" sz="1100" u="none" kern="1200" dirty="0" smtClean="0">
              <a:solidFill>
                <a:srgbClr val="C00000"/>
              </a:solidFill>
              <a:effectLst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70456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25152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188640" y="3769568"/>
            <a:ext cx="6552728" cy="411480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000" dirty="0" smtClean="0"/>
              <a:t>PREZYDENT MIASTA GDAŃSKA</a:t>
            </a:r>
            <a:r>
              <a:rPr lang="pl-PL" sz="1000" baseline="0" dirty="0" smtClean="0"/>
              <a:t> – PAWEŁ ADAMOWICZ: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000" b="1" kern="1200" dirty="0" smtClean="0">
              <a:solidFill>
                <a:schemeClr val="tx1"/>
              </a:solidFill>
              <a:effectLst/>
            </a:endParaRPr>
          </a:p>
          <a:p>
            <a:r>
              <a:rPr lang="pl-PL" sz="1000" b="1" kern="1200" dirty="0" smtClean="0">
                <a:solidFill>
                  <a:schemeClr val="tx1"/>
                </a:solidFill>
                <a:effectLst/>
              </a:rPr>
              <a:t>Zdrowe dzieci to priorytet: Program „Gdańsk, </a:t>
            </a:r>
            <a:r>
              <a:rPr lang="pl-PL" sz="1000" b="1" kern="1200" dirty="0" err="1" smtClean="0">
                <a:solidFill>
                  <a:schemeClr val="tx1"/>
                </a:solidFill>
                <a:effectLst/>
              </a:rPr>
              <a:t>jeMy</a:t>
            </a:r>
            <a:r>
              <a:rPr lang="pl-PL" sz="1000" b="1" kern="1200" dirty="0" smtClean="0">
                <a:solidFill>
                  <a:schemeClr val="tx1"/>
                </a:solidFill>
                <a:effectLst/>
              </a:rPr>
              <a:t> zdrowo!”</a:t>
            </a:r>
            <a:r>
              <a:rPr lang="pl-PL" sz="1000" b="1" dirty="0" smtClean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000" kern="1200" dirty="0" smtClean="0">
                <a:solidFill>
                  <a:schemeClr val="tx1"/>
                </a:solidFill>
                <a:effectLst/>
              </a:rPr>
              <a:t>Program skierowany jest do wszystkich gdańskich szkół, w których odbywa się żywienie zbiorowe. </a:t>
            </a:r>
            <a:r>
              <a:rPr lang="pl-PL" sz="1000" b="1" kern="1200" dirty="0" smtClean="0">
                <a:solidFill>
                  <a:schemeClr val="tx1"/>
                </a:solidFill>
                <a:effectLst/>
              </a:rPr>
              <a:t>Adresatami programu są przede wszystkim dzieci i młodzież, ale także rodzice, grono pedagogiczne, intendentki i szkolne kucharki.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000" dirty="0" smtClean="0"/>
              <a:t>Ponad 200 placówek (przedszkola, szkoły podstawowe i gimnazjalne) [20 pilotaż];</a:t>
            </a:r>
            <a:r>
              <a:rPr lang="pl-PL" sz="1000" baseline="0" dirty="0" smtClean="0"/>
              <a:t> </a:t>
            </a:r>
            <a:r>
              <a:rPr lang="pl-PL" sz="1000" dirty="0" smtClean="0"/>
              <a:t>700 przeszkolonych pracowników placówek oświatowych [100 pracowników –pilotaż]; 55 000 dzieci i rodziców/opiekunów uzyska dostęp do pełnej informacji o szkolnym menu.</a:t>
            </a:r>
            <a:endParaRPr lang="pl-PL" sz="1000" b="1" kern="1200" dirty="0" smtClean="0">
              <a:solidFill>
                <a:schemeClr val="tx1"/>
              </a:solidFill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000" kern="1200" dirty="0" smtClean="0">
                <a:solidFill>
                  <a:schemeClr val="tx1"/>
                </a:solidFill>
                <a:effectLst/>
              </a:rPr>
              <a:t>Pełny cykl programowy realizowany będzie przez trzy lata, przy czym pilotażowo w roku 2015/2016.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000" b="1" kern="1200" dirty="0" smtClean="0">
                <a:solidFill>
                  <a:schemeClr val="tx1"/>
                </a:solidFill>
                <a:effectLst/>
              </a:rPr>
              <a:t>Celem programu jest poprawa jakości żywienia dzieci i młodzieży na terenie placówek oświatowych w Gdańsku. </a:t>
            </a:r>
            <a:endParaRPr lang="pl-PL" sz="1000" b="1" dirty="0" smtClean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000" kern="1200" dirty="0" smtClean="0">
                <a:solidFill>
                  <a:schemeClr val="tx1"/>
                </a:solidFill>
                <a:effectLst/>
              </a:rPr>
              <a:t>Zależy nam na dostosowaniu standardów żywieniowych w placówkach oświatowych do wymogów znowelizowanej ustawy o bezpieczeństwie żywności i żywienia. Pod tym kątem planujemy przeszkolić kadrę około 150 gdańskich szkół. Program ma, także zapewnić poprawę jakości komunikacji dotyczącej żywienia dzieci w przedszkolach i szkołach pomiędzy placówkami oświatowymi, a rodzicami/opiekunami i dzieci. W tym celu wdrożony będzie w gdańskich placówkach oświatowych system standardowego komunikowania o szkolnym menu – aplikacja na telefony komórkowe, wywieszanie</a:t>
            </a:r>
            <a:r>
              <a:rPr lang="pl-PL" sz="1000" kern="1200" baseline="0" dirty="0" smtClean="0">
                <a:solidFill>
                  <a:schemeClr val="tx1"/>
                </a:solidFill>
                <a:effectLst/>
              </a:rPr>
              <a:t> menu z wyprzedzeniem na stronie internetowej placówki oraz na terenie placówki</a:t>
            </a:r>
            <a:r>
              <a:rPr lang="pl-PL" sz="1000" kern="1200" dirty="0" smtClean="0">
                <a:solidFill>
                  <a:schemeClr val="tx1"/>
                </a:solidFill>
                <a:effectLst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000" kern="1200" dirty="0" smtClean="0">
                <a:solidFill>
                  <a:schemeClr val="tx1"/>
                </a:solidFill>
                <a:effectLst/>
              </a:rPr>
              <a:t>Planowane są także konkursy na najlepsze menu szkolne</a:t>
            </a:r>
            <a:r>
              <a:rPr lang="pl-PL" sz="1000" kern="1200" baseline="0" dirty="0" smtClean="0">
                <a:solidFill>
                  <a:schemeClr val="tx1"/>
                </a:solidFill>
                <a:effectLst/>
              </a:rPr>
              <a:t> oraz </a:t>
            </a:r>
            <a:r>
              <a:rPr lang="pl-PL" sz="1000" b="1" kern="1200" baseline="0" dirty="0" smtClean="0">
                <a:solidFill>
                  <a:schemeClr val="tx1"/>
                </a:solidFill>
                <a:effectLst/>
              </a:rPr>
              <a:t>PRZYZNAWANIE CERTYFIKATÓW PROGRAMU ZDROWEGO ŻYWIENIA </a:t>
            </a:r>
            <a:r>
              <a:rPr lang="pl-PL" sz="1000" kern="1200" baseline="0" dirty="0" smtClean="0">
                <a:solidFill>
                  <a:schemeClr val="tx1"/>
                </a:solidFill>
                <a:effectLst/>
              </a:rPr>
              <a:t>dla placówek, które włączą się w program i spełnią wyznaczone kryteria w zakresie żywienia uczniów oraz promowania zdrowego żywienia.</a:t>
            </a:r>
            <a:r>
              <a:rPr lang="pl-PL" sz="1000" dirty="0" smtClean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000" b="1" dirty="0" smtClean="0">
                <a:effectLst/>
              </a:rPr>
              <a:t>KORZYŚCI DLA SZKÓŁ:</a:t>
            </a:r>
          </a:p>
          <a:p>
            <a:r>
              <a:rPr lang="pl-PL" sz="1000" dirty="0" smtClean="0"/>
              <a:t>Bezpłatne szkolenia </a:t>
            </a:r>
          </a:p>
          <a:p>
            <a:r>
              <a:rPr lang="pl-PL" sz="1000" dirty="0" smtClean="0"/>
              <a:t>Materiał edukacyjny</a:t>
            </a:r>
          </a:p>
          <a:p>
            <a:r>
              <a:rPr lang="pl-PL" sz="1000" dirty="0" smtClean="0"/>
              <a:t>Dostęp do narzędzi IT: </a:t>
            </a:r>
          </a:p>
          <a:p>
            <a:pPr lvl="1"/>
            <a:r>
              <a:rPr lang="pl-PL" sz="1000" dirty="0" smtClean="0"/>
              <a:t>systemu standardowego tworzenia menu (online)</a:t>
            </a:r>
          </a:p>
          <a:p>
            <a:pPr lvl="1"/>
            <a:r>
              <a:rPr lang="pl-PL" sz="1000" dirty="0" smtClean="0"/>
              <a:t>Aplikacji mobilnych do darmowego pobrania przez dzieci, młodzież oraz rodziców</a:t>
            </a:r>
          </a:p>
          <a:p>
            <a:r>
              <a:rPr lang="pl-PL" sz="1000" dirty="0" smtClean="0"/>
              <a:t>Możliwość udziału w konkursie „Najzdrowsze szkolne menu w Gdańsku”</a:t>
            </a:r>
          </a:p>
          <a:p>
            <a:r>
              <a:rPr lang="pl-PL" sz="1000" dirty="0" smtClean="0"/>
              <a:t>Certyfikat potwierdzający udział w programie</a:t>
            </a:r>
          </a:p>
          <a:p>
            <a:r>
              <a:rPr lang="pl-PL" sz="1000" dirty="0" smtClean="0"/>
              <a:t>Podniesienie rangi szkolnej stołówki, jako miejsca zaspakajającego 30% całodziennego zapotrzebowania energetycznego.</a:t>
            </a:r>
          </a:p>
          <a:p>
            <a:r>
              <a:rPr lang="pl-PL" sz="1000" dirty="0" smtClean="0"/>
              <a:t>Integracja środowiska szkolnego w pracy nad poprawą jakości żywienia w szkołach.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000" b="1" dirty="0" smtClean="0">
                <a:effectLst/>
              </a:rPr>
              <a:t>KORZYŚCI DLA </a:t>
            </a:r>
            <a:r>
              <a:rPr lang="pl-PL" sz="1000" b="1" baseline="0" dirty="0" smtClean="0">
                <a:effectLst/>
              </a:rPr>
              <a:t>DZIECI I RODZICÓW:</a:t>
            </a:r>
            <a:endParaRPr lang="pl-PL" sz="1000" dirty="0" smtClean="0"/>
          </a:p>
          <a:p>
            <a:r>
              <a:rPr lang="pl-PL" sz="1000" dirty="0" smtClean="0"/>
              <a:t>Systematyczny dostęp do pełnej informacji o aktualnym menu posiłków szkolnych i przedszkolnych</a:t>
            </a:r>
          </a:p>
          <a:p>
            <a:r>
              <a:rPr lang="pl-PL" sz="1000" dirty="0" smtClean="0"/>
              <a:t>Wzrost wiedzy na temat zasad zdrowego odżywiania – moduł edukacyjny aplikacji</a:t>
            </a:r>
          </a:p>
          <a:p>
            <a:endParaRPr lang="pl-PL" sz="1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576260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PREZYDENT MIASTA GDAŃSKA</a:t>
            </a:r>
            <a:r>
              <a:rPr lang="pl-PL" baseline="0" dirty="0" smtClean="0"/>
              <a:t> – PAWEŁ ADAMOWICZ: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baseline="0" dirty="0" smtClean="0"/>
              <a:t>&gt; TEMPO INWESTOWANIA W INFRASTRUKTURĘ NIE SPADA, A WRĘCZ ROŚNIE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419613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PREZYDENT MIASTA GDAŃSKA</a:t>
            </a:r>
            <a:r>
              <a:rPr lang="pl-PL" baseline="0" dirty="0" smtClean="0"/>
              <a:t> – PAWEŁ ADAMOWICZ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377323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PIOTR KOWALCZUK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213736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PIOTR KOWALCZUK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650123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PIOTR KOWALCZUK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727159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PIOTR KOWALCZUK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117023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PIOTR KOWALCZUK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958180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PIOTR KOWALCZUK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010140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PIOTR KOWALCZUK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457175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PIOTR KOWALCZUK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890681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PIOTR KOWALCZUK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908061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134888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260648" y="3635896"/>
            <a:ext cx="6408712" cy="411480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PIOTR KOWALCZUK:</a:t>
            </a:r>
          </a:p>
          <a:p>
            <a:r>
              <a:rPr lang="pl-PL" dirty="0" smtClean="0">
                <a:effectLst/>
              </a:rPr>
              <a:t> </a:t>
            </a:r>
          </a:p>
          <a:p>
            <a:r>
              <a:rPr lang="pl-P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Centrum Mediacji Szkolnej I Rówieśniczej</a:t>
            </a:r>
            <a:r>
              <a:rPr lang="pl-PL" dirty="0" smtClean="0">
                <a:effectLst/>
              </a:rPr>
              <a:t>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Centrum Mediacji Szkolnej i Rówieśniczej funkcjonuje od grudnia 2014 r. w Zespole Kształcenia Podstawowego i Gimnazjalnego nr 33 w Gdańsku przy ul. Kołobrzeskiej 75. Dotychczasowy okres działalności Centrum pokazał jak idea mediacji jako alternatywnego sposobu rozwiązywania konfliktów i sporów, znalazła zastosowanie w sytuacjach trudnych w placówkach oświatowych. Żywe zainteresowanie rodziców i nauczycieli dowiodło, że narzędzia komunikacyjne proponowane przez mediację są adekwatne do potrzeb i w dużym zakresie skuteczne. Mediacja wśród uczniów i z ich udziałem jako mediatorów to ważny element edukowania i kształtowania się społeczeństwa obywatelskiego.</a:t>
            </a:r>
            <a:r>
              <a:rPr lang="pl-PL" dirty="0" smtClean="0">
                <a:effectLst/>
              </a:rPr>
              <a:t>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Sąd Okręgowy w Gdańsku objął Patronatem Honorowym to przedsięwzięcie., a patronatem naukowym - Szkoła Wyższa Psychologii Społecznej. Koło Naukowe Arbitrażu i Mediacji Wydziału Prawa i Administracji Uniwersytetu Gdańskiego także wyraziło gotowość wsparcia pracy Centrum Mediacji.</a:t>
            </a:r>
            <a:r>
              <a:rPr lang="pl-PL" dirty="0" smtClean="0">
                <a:effectLst/>
              </a:rPr>
              <a:t>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 planach na najbliższy rok szkolny jest:</a:t>
            </a:r>
            <a:r>
              <a:rPr lang="pl-PL" dirty="0" smtClean="0">
                <a:effectLst/>
              </a:rPr>
              <a:t>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Przeszkolenie 10-ciu grup uczniów ( po 20 osób w grupie) w ramach 20 godzinnego treningu mediacji rówieśniczej , wykorzystując pozyskaną ½ etatu mediatora w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ZKPiG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Nr 33</a:t>
            </a:r>
            <a:r>
              <a:rPr lang="pl-PL" dirty="0" smtClean="0">
                <a:effectLst/>
              </a:rPr>
              <a:t>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Przeszkolenie 10-ciu grup nauczycieli ( po 18 osób w grupie) w ramach 40 godzinnego treningu mediacji rówieśniczej, szkolnej i oświatowej , certyfikowanego przez Polskie Centrum Mediacji zgodnie ze Standardami Szkolenia Mediatorów; certyfikacja umożliwiająca wpis na listę mediatorów przy Sądzie Okręgowym w Gdańsku; koszt szkolenia 1-ej grupy to 7200 zł ( 400 zł osoba)</a:t>
            </a:r>
            <a:r>
              <a:rPr lang="pl-PL" dirty="0" smtClean="0">
                <a:effectLst/>
              </a:rPr>
              <a:t>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Zakładanie Szkolnych Klubów Mediacji w placówkach oświatowych;</a:t>
            </a:r>
            <a:r>
              <a:rPr lang="pl-PL" dirty="0" smtClean="0">
                <a:effectLst/>
              </a:rPr>
              <a:t>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Koordynowanie i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superwizorowanie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pracy mediatorów w Szkolnych Klubach Mediacji;</a:t>
            </a:r>
            <a:r>
              <a:rPr lang="pl-PL" dirty="0" smtClean="0">
                <a:effectLst/>
              </a:rPr>
              <a:t>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Utworzenie listy mediatorów oświatowych przy Sądzie Okręgowym w Gdańsku;</a:t>
            </a:r>
            <a:r>
              <a:rPr lang="pl-PL" dirty="0" smtClean="0">
                <a:effectLst/>
              </a:rPr>
              <a:t>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Rozwinięcie współpracy z Uniwersytetem SWPS w Sopocie w ramach patronatu naukowego;</a:t>
            </a:r>
            <a:r>
              <a:rPr lang="pl-PL" dirty="0" smtClean="0">
                <a:effectLst/>
              </a:rPr>
              <a:t> </a:t>
            </a: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Promocja idei Centrum Mediacji Szkolnej i Rówieśniczej w innych miastach i gminach w ramach projektów współpracy i dzielenia się dobrymi praktykami.</a:t>
            </a:r>
            <a:r>
              <a:rPr lang="pl-PL" dirty="0" smtClean="0">
                <a:effectLst/>
              </a:rPr>
              <a:t>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2299947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BIURO</a:t>
            </a:r>
            <a:r>
              <a:rPr lang="pl-PL" baseline="0" dirty="0" smtClean="0"/>
              <a:t> PRASOWE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6D855-5BFF-4C3D-B743-218227A0627D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746393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049294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776890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419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26894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464041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72527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743852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0946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536757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7724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386327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5C711-CF30-4800-8786-8AC44025BD4B}" type="datetimeFigureOut">
              <a:rPr lang="pl-PL" smtClean="0"/>
              <a:pPr/>
              <a:t>2015-08-24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2F42B-7B6B-4D0D-96E3-7EAF209DE01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9548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2312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30" y="1"/>
            <a:ext cx="9149830" cy="6858000"/>
          </a:xfrm>
        </p:spPr>
      </p:pic>
      <p:sp>
        <p:nvSpPr>
          <p:cNvPr id="3" name="pole tekstowe 2"/>
          <p:cNvSpPr txBox="1"/>
          <p:nvPr/>
        </p:nvSpPr>
        <p:spPr>
          <a:xfrm>
            <a:off x="467544" y="188640"/>
            <a:ext cx="828092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PRIORYTETY W OBSZARZE OŚWIATY </a:t>
            </a:r>
          </a:p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NA NOWY ROK SZKOLNY 2015/2016</a:t>
            </a:r>
            <a:endParaRPr lang="pl-PL" sz="2400" b="1" dirty="0">
              <a:solidFill>
                <a:srgbClr val="C00000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683568" y="1690930"/>
            <a:ext cx="77768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smtClean="0">
                <a:solidFill>
                  <a:srgbClr val="C00000"/>
                </a:solidFill>
              </a:rPr>
              <a:t>PROGRAM </a:t>
            </a:r>
            <a:r>
              <a:rPr lang="pl-PL" b="1" dirty="0">
                <a:solidFill>
                  <a:srgbClr val="C00000"/>
                </a:solidFill>
              </a:rPr>
              <a:t>MODERNIZACJI PRACOWNI KOMPUTEROWYCH W GDAŃSKICH PLACÓWKACH.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C00000"/>
                </a:solidFill>
              </a:rPr>
              <a:t>KOMPLEKSOWY PROGRAM PROFILAKTYKI I PROMOCJI ZDROWIA DZIECI </a:t>
            </a:r>
            <a:br>
              <a:rPr lang="pl-PL" b="1" dirty="0">
                <a:solidFill>
                  <a:srgbClr val="C00000"/>
                </a:solidFill>
              </a:rPr>
            </a:br>
            <a:r>
              <a:rPr lang="pl-PL" b="1" dirty="0">
                <a:solidFill>
                  <a:srgbClr val="C00000"/>
                </a:solidFill>
              </a:rPr>
              <a:t>I MŁODZIEŻY W SZKOŁACH</a:t>
            </a:r>
            <a:r>
              <a:rPr lang="pl-PL" b="1" dirty="0" smtClean="0">
                <a:solidFill>
                  <a:srgbClr val="C00000"/>
                </a:solidFill>
              </a:rPr>
              <a:t>.</a:t>
            </a:r>
            <a:endParaRPr lang="pl-PL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smtClean="0"/>
              <a:t>KONTYNUACJA INWESTYCJI W SIEĆ OŚWIATOWĄ NA TERENIE MIASTA.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smtClean="0"/>
              <a:t>POZYSKANIE ŚRODKÓW EUROPEJSKICH NA WYPOSAŻENIE I DOPOSAŻENIE PLACÓWEK W SZKOLNICTWIE OGÓLNYM ORAZ NA ROZWÓJ </a:t>
            </a:r>
            <a:br>
              <a:rPr lang="pl-PL" b="1" dirty="0" smtClean="0"/>
            </a:br>
            <a:r>
              <a:rPr lang="pl-PL" b="1" dirty="0" smtClean="0"/>
              <a:t>I </a:t>
            </a:r>
            <a:r>
              <a:rPr lang="pl-PL" b="1" smtClean="0"/>
              <a:t>MODERNIZACJĘ </a:t>
            </a:r>
            <a:r>
              <a:rPr lang="pl-PL" b="1" smtClean="0"/>
              <a:t>INFRASTRUKTURY </a:t>
            </a:r>
            <a:r>
              <a:rPr lang="pl-PL" b="1" dirty="0" smtClean="0"/>
              <a:t>SZKOLNICTWA ZAWODOWEGO.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smtClean="0"/>
              <a:t>POZYSKANIE </a:t>
            </a:r>
            <a:r>
              <a:rPr lang="pl-PL" b="1" dirty="0"/>
              <a:t>ŚRODKÓW EUROPEJSKICH </a:t>
            </a:r>
            <a:r>
              <a:rPr lang="pl-PL" b="1" dirty="0" smtClean="0"/>
              <a:t>NA WSPARCIE KADRY NAUCZYCIELSKIEJ ORAZ UCZNIÓW </a:t>
            </a:r>
            <a:r>
              <a:rPr lang="pl-PL" b="1" dirty="0" smtClean="0"/>
              <a:t>NA </a:t>
            </a:r>
            <a:r>
              <a:rPr lang="pl-PL" b="1" dirty="0" smtClean="0"/>
              <a:t>INNOWACYJNĄ EDUKACJĘ.</a:t>
            </a:r>
          </a:p>
        </p:txBody>
      </p:sp>
    </p:spTree>
    <p:extLst>
      <p:ext uri="{BB962C8B-B14F-4D97-AF65-F5344CB8AC3E}">
        <p14:creationId xmlns="" xmlns:p14="http://schemas.microsoft.com/office/powerpoint/2010/main" val="19245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92" y="0"/>
            <a:ext cx="9145016" cy="6858000"/>
          </a:xfrm>
        </p:spPr>
      </p:pic>
    </p:spTree>
    <p:extLst>
      <p:ext uri="{BB962C8B-B14F-4D97-AF65-F5344CB8AC3E}">
        <p14:creationId xmlns="" xmlns:p14="http://schemas.microsoft.com/office/powerpoint/2010/main" val="69361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480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890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7160"/>
            <a:ext cx="8928992" cy="65836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546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7160"/>
            <a:ext cx="8784976" cy="65836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142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" y="137160"/>
            <a:ext cx="8856984" cy="65836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7161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7160"/>
            <a:ext cx="8856984" cy="65836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0056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30" y="1"/>
            <a:ext cx="9149830" cy="6858000"/>
          </a:xfrm>
        </p:spPr>
      </p:pic>
      <p:sp>
        <p:nvSpPr>
          <p:cNvPr id="3" name="pole tekstowe 2"/>
          <p:cNvSpPr txBox="1"/>
          <p:nvPr/>
        </p:nvSpPr>
        <p:spPr>
          <a:xfrm>
            <a:off x="467544" y="188640"/>
            <a:ext cx="828092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ORGANIZACJA NOWEGO ROKU SZOLNEGO 2015/2016 </a:t>
            </a:r>
          </a:p>
          <a:p>
            <a:pPr algn="ctr"/>
            <a:r>
              <a:rPr lang="pl-PL" sz="2400" b="1" dirty="0" smtClean="0">
                <a:solidFill>
                  <a:srgbClr val="C00000"/>
                </a:solidFill>
              </a:rPr>
              <a:t>ORAZ PODSUMOWANIE LAT UBIEGŁYCH</a:t>
            </a:r>
            <a:endParaRPr lang="pl-PL" sz="2400" b="1" dirty="0">
              <a:solidFill>
                <a:srgbClr val="C00000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683568" y="1834946"/>
            <a:ext cx="77768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b="1" dirty="0" smtClean="0"/>
              <a:t>DANE LICZBOWE DOT. NOWEGO ROKU SZKOLNEGO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b="1" dirty="0" smtClean="0"/>
              <a:t>FINANSOWANIE OŚWIATY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b="1" dirty="0" smtClean="0"/>
              <a:t>PROGRAMY STYPENDIALNE DLA UCZNIÓW I STUDENTÓW ORAZ INNE FORMY WSPIERANIA MŁODYCH GDAŃSZCZAN</a:t>
            </a:r>
            <a:endParaRPr lang="pl-PL" dirty="0" smtClean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b="1" dirty="0" smtClean="0"/>
              <a:t>KADRA NAUCZYCIELSKA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b="1" dirty="0" smtClean="0"/>
              <a:t>INNE PROGRAMY I PROJEKTY W EDUKACJI GDAŃSKIEJ</a:t>
            </a:r>
            <a:endParaRPr lang="pl-PL" dirty="0" smtClean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346619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0" y="0"/>
            <a:ext cx="9117550" cy="6858000"/>
          </a:xfrm>
        </p:spPr>
      </p:pic>
    </p:spTree>
    <p:extLst>
      <p:ext uri="{BB962C8B-B14F-4D97-AF65-F5344CB8AC3E}">
        <p14:creationId xmlns="" xmlns:p14="http://schemas.microsoft.com/office/powerpoint/2010/main" val="29135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234101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132748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31" y="0"/>
            <a:ext cx="9114447" cy="6858000"/>
          </a:xfrm>
        </p:spPr>
      </p:pic>
    </p:spTree>
    <p:extLst>
      <p:ext uri="{BB962C8B-B14F-4D97-AF65-F5344CB8AC3E}">
        <p14:creationId xmlns="" xmlns:p14="http://schemas.microsoft.com/office/powerpoint/2010/main" val="56327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" y="0"/>
            <a:ext cx="9143216" cy="6858000"/>
          </a:xfrm>
        </p:spPr>
      </p:pic>
    </p:spTree>
    <p:extLst>
      <p:ext uri="{BB962C8B-B14F-4D97-AF65-F5344CB8AC3E}">
        <p14:creationId xmlns="" xmlns:p14="http://schemas.microsoft.com/office/powerpoint/2010/main" val="208658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5870"/>
          </a:xfrm>
        </p:spPr>
      </p:pic>
    </p:spTree>
    <p:extLst>
      <p:ext uri="{BB962C8B-B14F-4D97-AF65-F5344CB8AC3E}">
        <p14:creationId xmlns="" xmlns:p14="http://schemas.microsoft.com/office/powerpoint/2010/main" val="89796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74" y="0"/>
            <a:ext cx="9175474" cy="6858000"/>
          </a:xfrm>
        </p:spPr>
      </p:pic>
    </p:spTree>
    <p:extLst>
      <p:ext uri="{BB962C8B-B14F-4D97-AF65-F5344CB8AC3E}">
        <p14:creationId xmlns="" xmlns:p14="http://schemas.microsoft.com/office/powerpoint/2010/main" val="263209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66" y="0"/>
            <a:ext cx="9163766" cy="6858000"/>
          </a:xfrm>
        </p:spPr>
      </p:pic>
    </p:spTree>
    <p:extLst>
      <p:ext uri="{BB962C8B-B14F-4D97-AF65-F5344CB8AC3E}">
        <p14:creationId xmlns="" xmlns:p14="http://schemas.microsoft.com/office/powerpoint/2010/main" val="296161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99" y="0"/>
            <a:ext cx="9168600" cy="6865285"/>
          </a:xfrm>
        </p:spPr>
      </p:pic>
    </p:spTree>
    <p:extLst>
      <p:ext uri="{BB962C8B-B14F-4D97-AF65-F5344CB8AC3E}">
        <p14:creationId xmlns="" xmlns:p14="http://schemas.microsoft.com/office/powerpoint/2010/main" val="379449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263502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1333</Words>
  <Application>Microsoft Office PowerPoint</Application>
  <PresentationFormat>Pokaz na ekranie (4:3)</PresentationFormat>
  <Paragraphs>122</Paragraphs>
  <Slides>19</Slides>
  <Notes>19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Aleksnadra</dc:creator>
  <cp:lastModifiedBy>Wolodzko.D</cp:lastModifiedBy>
  <cp:revision>28</cp:revision>
  <dcterms:created xsi:type="dcterms:W3CDTF">2015-08-20T16:26:46Z</dcterms:created>
  <dcterms:modified xsi:type="dcterms:W3CDTF">2015-08-24T11:44:38Z</dcterms:modified>
</cp:coreProperties>
</file>