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4" r:id="rId6"/>
    <p:sldId id="263" r:id="rId7"/>
    <p:sldId id="265" r:id="rId8"/>
    <p:sldId id="277" r:id="rId9"/>
    <p:sldId id="266" r:id="rId10"/>
    <p:sldId id="267" r:id="rId11"/>
    <p:sldId id="278" r:id="rId12"/>
    <p:sldId id="279" r:id="rId13"/>
    <p:sldId id="280" r:id="rId14"/>
    <p:sldId id="281" r:id="rId15"/>
    <p:sldId id="282" r:id="rId16"/>
    <p:sldId id="259" r:id="rId17"/>
    <p:sldId id="268" r:id="rId18"/>
    <p:sldId id="270" r:id="rId19"/>
    <p:sldId id="275" r:id="rId20"/>
    <p:sldId id="276" r:id="rId21"/>
    <p:sldId id="274" r:id="rId22"/>
    <p:sldId id="269" r:id="rId23"/>
    <p:sldId id="271" r:id="rId2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73" d="100"/>
          <a:sy n="73" d="100"/>
        </p:scale>
        <p:origin x="6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D7C67-9354-41B6-89BB-465F1D6F5687}" type="datetimeFigureOut">
              <a:rPr lang="pl-PL" smtClean="0"/>
              <a:t>17.04.2016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31AA-699B-471D-AC39-011CE81F21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0037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D7C67-9354-41B6-89BB-465F1D6F5687}" type="datetimeFigureOut">
              <a:rPr lang="pl-PL" smtClean="0"/>
              <a:t>17.04.2016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31AA-699B-471D-AC39-011CE81F21E4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6400" y="185738"/>
            <a:ext cx="28956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762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D7C67-9354-41B6-89BB-465F1D6F5687}" type="datetimeFigureOut">
              <a:rPr lang="pl-PL" smtClean="0"/>
              <a:t>17.04.2016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31AA-699B-471D-AC39-011CE81F21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507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D7C67-9354-41B6-89BB-465F1D6F5687}" type="datetimeFigureOut">
              <a:rPr lang="pl-PL" smtClean="0"/>
              <a:t>17.04.2016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31AA-699B-471D-AC39-011CE81F21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2575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D7C67-9354-41B6-89BB-465F1D6F5687}" type="datetimeFigureOut">
              <a:rPr lang="pl-PL" smtClean="0"/>
              <a:t>17.04.2016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31AA-699B-471D-AC39-011CE81F21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9171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D7C67-9354-41B6-89BB-465F1D6F5687}" type="datetimeFigureOut">
              <a:rPr lang="pl-PL" smtClean="0"/>
              <a:t>17.04.2016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31AA-699B-471D-AC39-011CE81F21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9486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D7C67-9354-41B6-89BB-465F1D6F5687}" type="datetimeFigureOut">
              <a:rPr lang="pl-PL" smtClean="0"/>
              <a:t>17.04.2016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31AA-699B-471D-AC39-011CE81F21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2208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D7C67-9354-41B6-89BB-465F1D6F5687}" type="datetimeFigureOut">
              <a:rPr lang="pl-PL" smtClean="0"/>
              <a:t>17.04.2016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31AA-699B-471D-AC39-011CE81F21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2906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D7C67-9354-41B6-89BB-465F1D6F5687}" type="datetimeFigureOut">
              <a:rPr lang="pl-PL" smtClean="0"/>
              <a:t>17.04.2016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31AA-699B-471D-AC39-011CE81F21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9636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D7C67-9354-41B6-89BB-465F1D6F5687}" type="datetimeFigureOut">
              <a:rPr lang="pl-PL" smtClean="0"/>
              <a:t>17.04.2016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31AA-699B-471D-AC39-011CE81F21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8376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D7C67-9354-41B6-89BB-465F1D6F5687}" type="datetimeFigureOut">
              <a:rPr lang="pl-PL" smtClean="0"/>
              <a:t>17.04.2016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31AA-699B-471D-AC39-011CE81F21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2321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D7C67-9354-41B6-89BB-465F1D6F5687}" type="datetimeFigureOut">
              <a:rPr lang="pl-PL" smtClean="0"/>
              <a:t>17.04.2016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831AA-699B-471D-AC39-011CE81F21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7522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bazalekow.mp.pl/leki/item.html?id=23978" TargetMode="External"/><Relationship Id="rId2" Type="http://schemas.openxmlformats.org/officeDocument/2006/relationships/hyperlink" Target="http://bazalekow.mp.pl/leki/item.html?id=24557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775506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pl-PL" sz="4900" dirty="0" smtClean="0"/>
              <a:t>Program szczepień przeciwko wirusowi brodawczaka ludzkiego (HPV)</a:t>
            </a:r>
            <a:br>
              <a:rPr lang="pl-PL" sz="4900" dirty="0" smtClean="0"/>
            </a:br>
            <a:r>
              <a:rPr lang="pl-PL" sz="4900" b="1" dirty="0"/>
              <a:t>D</a:t>
            </a:r>
            <a:r>
              <a:rPr lang="pl-PL" sz="4900" b="1" dirty="0" smtClean="0"/>
              <a:t>ecydujmy w oparciu o fakty</a:t>
            </a:r>
            <a:br>
              <a:rPr lang="pl-PL" sz="4900" b="1" dirty="0" smtClean="0"/>
            </a:br>
            <a:r>
              <a:rPr lang="pl-PL" sz="4900" b="1" dirty="0" smtClean="0"/>
              <a:t>Przyczynek do dyskusji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4960575"/>
            <a:ext cx="9144000" cy="1655762"/>
          </a:xfrm>
        </p:spPr>
        <p:txBody>
          <a:bodyPr/>
          <a:lstStyle/>
          <a:p>
            <a:r>
              <a:rPr lang="pl-PL" dirty="0" smtClean="0"/>
              <a:t>Debata </a:t>
            </a:r>
          </a:p>
          <a:p>
            <a:r>
              <a:rPr lang="pl-PL" dirty="0" smtClean="0"/>
              <a:t>18</a:t>
            </a:r>
            <a:r>
              <a:rPr lang="pl-PL" dirty="0" smtClean="0"/>
              <a:t> </a:t>
            </a:r>
            <a:r>
              <a:rPr lang="pl-PL" dirty="0" smtClean="0"/>
              <a:t>kwietnia 2016</a:t>
            </a:r>
          </a:p>
          <a:p>
            <a:pPr algn="l"/>
            <a:r>
              <a:rPr lang="pl-PL" dirty="0" smtClean="0"/>
              <a:t>dr Marek Jankowski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073" y="3672667"/>
            <a:ext cx="28956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18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Agenda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Co wiemy? (</a:t>
            </a:r>
            <a:r>
              <a:rPr lang="pl-PL" dirty="0" err="1" smtClean="0"/>
              <a:t>AOTMiT</a:t>
            </a:r>
            <a:r>
              <a:rPr lang="pl-PL" dirty="0" smtClean="0"/>
              <a:t>)</a:t>
            </a:r>
          </a:p>
          <a:p>
            <a:r>
              <a:rPr lang="pl-PL" dirty="0" smtClean="0"/>
              <a:t>Kilka uwag</a:t>
            </a:r>
          </a:p>
          <a:p>
            <a:r>
              <a:rPr lang="pl-PL" dirty="0" smtClean="0"/>
              <a:t>Co wiedzieć chcemy?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8942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wiemy?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>
                <a:solidFill>
                  <a:srgbClr val="FF0000"/>
                </a:solidFill>
              </a:rPr>
              <a:t>I</a:t>
            </a:r>
            <a:r>
              <a:rPr lang="pl-PL" dirty="0" smtClean="0">
                <a:solidFill>
                  <a:srgbClr val="FF0000"/>
                </a:solidFill>
              </a:rPr>
              <a:t>stotny problem zdrowotny</a:t>
            </a:r>
          </a:p>
          <a:p>
            <a:r>
              <a:rPr lang="pl-PL" dirty="0" smtClean="0"/>
              <a:t>Zachorowania na raka szyjki macicy spowodowane infekcją HPV stanowią </a:t>
            </a:r>
            <a:r>
              <a:rPr lang="pl-PL" b="1" dirty="0" smtClean="0"/>
              <a:t>istotny problem zdrowotny </a:t>
            </a:r>
            <a:r>
              <a:rPr lang="pl-PL" dirty="0" smtClean="0"/>
              <a:t>- współczynnik </a:t>
            </a:r>
            <a:r>
              <a:rPr lang="pl-PL" dirty="0" err="1"/>
              <a:t>zachorowań</a:t>
            </a:r>
            <a:r>
              <a:rPr lang="pl-PL" dirty="0"/>
              <a:t> w 2013 roku dla </a:t>
            </a:r>
            <a:r>
              <a:rPr lang="pl-PL" dirty="0" smtClean="0"/>
              <a:t>Polski wyniósł </a:t>
            </a:r>
            <a:r>
              <a:rPr lang="pl-PL" dirty="0"/>
              <a:t>9,3 dla 100 tysięcy </a:t>
            </a:r>
            <a:r>
              <a:rPr lang="pl-PL" dirty="0" smtClean="0"/>
              <a:t>mieszkańców. </a:t>
            </a:r>
          </a:p>
          <a:p>
            <a:pPr marL="0" indent="0">
              <a:buNone/>
            </a:pPr>
            <a:endParaRPr lang="pl-PL" b="1" dirty="0" smtClean="0"/>
          </a:p>
          <a:p>
            <a:endParaRPr lang="pl-PL" b="1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939" y="3594520"/>
            <a:ext cx="3914121" cy="2720508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7473" y="6469156"/>
            <a:ext cx="6772275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51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wiemy?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smtClean="0">
                <a:solidFill>
                  <a:srgbClr val="FF0000"/>
                </a:solidFill>
              </a:rPr>
              <a:t>Szczepienia p/HPV stanowią udowodnioną naukowo interwencję w celu przeciwdziałania zmianom nowotworowym narządów </a:t>
            </a:r>
            <a:r>
              <a:rPr lang="pl-PL" dirty="0" smtClean="0">
                <a:solidFill>
                  <a:srgbClr val="FF0000"/>
                </a:solidFill>
              </a:rPr>
              <a:t>rodnych (*) </a:t>
            </a:r>
            <a:endParaRPr lang="pl-PL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l-PL" dirty="0" smtClean="0">
              <a:solidFill>
                <a:srgbClr val="FF0000"/>
              </a:solidFill>
            </a:endParaRPr>
          </a:p>
          <a:p>
            <a:r>
              <a:rPr lang="pl-PL" dirty="0"/>
              <a:t>Aktualne wytyczne oraz dowody naukowe </a:t>
            </a:r>
            <a:r>
              <a:rPr lang="pl-PL" b="1" dirty="0"/>
              <a:t>zalecają wykonywanie rutynowych szczepień </a:t>
            </a:r>
            <a:r>
              <a:rPr lang="pl-PL" b="1" dirty="0" smtClean="0"/>
              <a:t>p/HPV</a:t>
            </a:r>
            <a:r>
              <a:rPr lang="pl-PL" dirty="0"/>
              <a:t> </a:t>
            </a:r>
            <a:r>
              <a:rPr lang="pl-PL" dirty="0" smtClean="0"/>
              <a:t>(PSO </a:t>
            </a:r>
            <a:r>
              <a:rPr lang="pl-PL" dirty="0"/>
              <a:t>2014, </a:t>
            </a:r>
            <a:r>
              <a:rPr lang="pl-PL" dirty="0" err="1"/>
              <a:t>Cortes-Bordoy</a:t>
            </a:r>
            <a:r>
              <a:rPr lang="pl-PL" dirty="0"/>
              <a:t> 2010, </a:t>
            </a:r>
            <a:r>
              <a:rPr lang="pl-PL" dirty="0" err="1"/>
              <a:t>Haijstek</a:t>
            </a:r>
            <a:r>
              <a:rPr lang="pl-PL" dirty="0"/>
              <a:t> 2011, </a:t>
            </a:r>
            <a:r>
              <a:rPr lang="pl-PL" dirty="0" err="1"/>
              <a:t>Pham</a:t>
            </a:r>
            <a:r>
              <a:rPr lang="pl-PL" dirty="0"/>
              <a:t> 2011, Bombardier 2012, </a:t>
            </a:r>
            <a:r>
              <a:rPr lang="pl-PL" dirty="0" err="1"/>
              <a:t>Brenol</a:t>
            </a:r>
            <a:r>
              <a:rPr lang="pl-PL" dirty="0"/>
              <a:t> 2013, </a:t>
            </a:r>
            <a:r>
              <a:rPr lang="pl-PL" dirty="0" err="1"/>
              <a:t>Lenzi</a:t>
            </a:r>
            <a:r>
              <a:rPr lang="pl-PL" dirty="0"/>
              <a:t> 2013</a:t>
            </a:r>
            <a:r>
              <a:rPr lang="pl-PL" dirty="0" smtClean="0"/>
              <a:t>)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417453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wiemy?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smtClean="0">
                <a:solidFill>
                  <a:srgbClr val="FF0000"/>
                </a:solidFill>
              </a:rPr>
              <a:t>Szczepienia p/HPV nie są finansowane w Polsce ze środków publicznych (MZ)</a:t>
            </a:r>
          </a:p>
          <a:p>
            <a:pPr marL="0" indent="0">
              <a:buNone/>
            </a:pPr>
            <a:endParaRPr lang="pl-PL" dirty="0" smtClean="0">
              <a:solidFill>
                <a:srgbClr val="FF0000"/>
              </a:solidFill>
            </a:endParaRPr>
          </a:p>
          <a:p>
            <a:r>
              <a:rPr lang="pl-PL" dirty="0" smtClean="0"/>
              <a:t>Szczepienia p/HPV nie </a:t>
            </a:r>
            <a:r>
              <a:rPr lang="pl-PL" dirty="0"/>
              <a:t>są obecnie dostępne w ramach świadczeń </a:t>
            </a:r>
            <a:r>
              <a:rPr lang="pl-PL" dirty="0" smtClean="0"/>
              <a:t>gwarantowanych (czyli nie są refundowane w polskim Programie Szczepień Ochronnych).</a:t>
            </a:r>
            <a:endParaRPr lang="pl-PL" dirty="0"/>
          </a:p>
          <a:p>
            <a:pPr marL="0" indent="0">
              <a:buNone/>
            </a:pP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239808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wiemy?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smtClean="0">
                <a:solidFill>
                  <a:srgbClr val="FF0000"/>
                </a:solidFill>
              </a:rPr>
              <a:t>W </a:t>
            </a:r>
            <a:r>
              <a:rPr lang="pl-PL" dirty="0">
                <a:solidFill>
                  <a:srgbClr val="FF0000"/>
                </a:solidFill>
              </a:rPr>
              <a:t>P</a:t>
            </a:r>
            <a:r>
              <a:rPr lang="pl-PL" dirty="0" smtClean="0">
                <a:solidFill>
                  <a:srgbClr val="FF0000"/>
                </a:solidFill>
              </a:rPr>
              <a:t>olsce szczepienia p/HPV są zalecane</a:t>
            </a:r>
          </a:p>
          <a:p>
            <a:r>
              <a:rPr lang="pl-PL" dirty="0" smtClean="0"/>
              <a:t>Szczepienia p/HPV znajdują </a:t>
            </a:r>
            <a:r>
              <a:rPr lang="pl-PL" dirty="0"/>
              <a:t>się na liście szczepień </a:t>
            </a:r>
            <a:r>
              <a:rPr lang="pl-PL" dirty="0" smtClean="0"/>
              <a:t>zalecanych przez MZ:</a:t>
            </a:r>
          </a:p>
          <a:p>
            <a:pPr marL="457200" lvl="1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b="1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717535"/>
            <a:ext cx="3425008" cy="2867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3861" y="4539589"/>
            <a:ext cx="6906837" cy="1223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791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wiemy?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FF0000"/>
                </a:solidFill>
              </a:rPr>
              <a:t>Grupa docelowa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Optymalny </a:t>
            </a:r>
            <a:r>
              <a:rPr lang="pl-PL" dirty="0"/>
              <a:t>wiek zaszczepienia określa się na 11-13 lat dla obu </a:t>
            </a:r>
            <a:r>
              <a:rPr lang="pl-PL" dirty="0" smtClean="0"/>
              <a:t>płci    </a:t>
            </a:r>
            <a:r>
              <a:rPr lang="pl-PL" dirty="0"/>
              <a:t>(wg. NHMRC, ACIP, </a:t>
            </a:r>
            <a:r>
              <a:rPr lang="pl-PL" dirty="0" smtClean="0"/>
              <a:t>CCFA) – tj. przed podjęciem inicjacji seksualnej. </a:t>
            </a:r>
          </a:p>
          <a:p>
            <a:pPr marL="0" indent="0">
              <a:buNone/>
            </a:pPr>
            <a:r>
              <a:rPr lang="pl-PL" dirty="0" smtClean="0"/>
              <a:t>Rekomendowane </a:t>
            </a:r>
            <a:r>
              <a:rPr lang="pl-PL" dirty="0"/>
              <a:t>są również dodatkowe szczepienia wśród kobiet powyżej 26 roku życia, jeśli nie zostały zaszczepione wcześniej lub schemat szczepień nie został prawidłowo ukończony.</a:t>
            </a:r>
            <a:endParaRPr lang="pl-P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90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wiemy?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 smtClean="0">
                <a:solidFill>
                  <a:srgbClr val="FF0000"/>
                </a:solidFill>
              </a:rPr>
              <a:t>W Polsce są dostępne szczepionki </a:t>
            </a:r>
            <a:r>
              <a:rPr lang="pl-PL" dirty="0">
                <a:solidFill>
                  <a:srgbClr val="FF0000"/>
                </a:solidFill>
              </a:rPr>
              <a:t>przeciwko wirusowi brodawczaka </a:t>
            </a:r>
            <a:r>
              <a:rPr lang="pl-PL" dirty="0" smtClean="0">
                <a:solidFill>
                  <a:srgbClr val="FF0000"/>
                </a:solidFill>
              </a:rPr>
              <a:t>ludzkiego</a:t>
            </a:r>
            <a:endParaRPr lang="pl-PL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l-PL" dirty="0" smtClean="0"/>
          </a:p>
          <a:p>
            <a:r>
              <a:rPr lang="pl-PL" dirty="0"/>
              <a:t>D</a:t>
            </a:r>
            <a:r>
              <a:rPr lang="pl-PL" dirty="0" smtClean="0"/>
              <a:t>ostępne </a:t>
            </a:r>
            <a:r>
              <a:rPr lang="pl-PL" dirty="0"/>
              <a:t>są 2 </a:t>
            </a:r>
            <a:r>
              <a:rPr lang="pl-PL" dirty="0" smtClean="0"/>
              <a:t>szczepionki do </a:t>
            </a:r>
            <a:r>
              <a:rPr lang="pl-PL" dirty="0"/>
              <a:t>podawania domięśniowego:</a:t>
            </a:r>
          </a:p>
          <a:p>
            <a:r>
              <a:rPr lang="pl-PL" dirty="0" err="1">
                <a:hlinkClick r:id="rId2" tooltip="Cervarix: Baza leków - aktualne informacje o lekach"/>
              </a:rPr>
              <a:t>Cervarix</a:t>
            </a:r>
            <a:r>
              <a:rPr lang="pl-PL" dirty="0"/>
              <a:t> przeciwko 2 typom HPV, rakotwórczym wirusom: HPV16 i HPV18</a:t>
            </a:r>
          </a:p>
          <a:p>
            <a:r>
              <a:rPr lang="pl-PL" dirty="0" err="1">
                <a:hlinkClick r:id="rId3" tooltip="Silgard: Baza leków - aktualne informacje o lekach"/>
              </a:rPr>
              <a:t>Silgard</a:t>
            </a:r>
            <a:r>
              <a:rPr lang="pl-PL" dirty="0"/>
              <a:t> przeciwko 4 typom HPV, rakotwórczym wirusom HPV16 i HPV18 oraz HPV6 i HPV11 odpowiedzialnym za brodawki płciowe (kłykciny).</a:t>
            </a:r>
          </a:p>
          <a:p>
            <a:r>
              <a:rPr lang="pl-PL" dirty="0"/>
              <a:t>Obie szczepionki wymagają podania </a:t>
            </a:r>
            <a:r>
              <a:rPr lang="pl-PL" dirty="0" smtClean="0"/>
              <a:t>3</a:t>
            </a:r>
            <a:r>
              <a:rPr lang="pl-PL" dirty="0"/>
              <a:t> </a:t>
            </a:r>
            <a:r>
              <a:rPr lang="pl-PL" dirty="0" smtClean="0"/>
              <a:t>dawek.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6564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wiemy?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FF0000"/>
                </a:solidFill>
              </a:rPr>
              <a:t>Możliwy jest 2 dawkowy schemat szczepienia</a:t>
            </a:r>
            <a:endParaRPr lang="pl-PL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Zgodnie </a:t>
            </a:r>
            <a:r>
              <a:rPr lang="pl-PL" dirty="0"/>
              <a:t>z Charakterystyką Produktu Leczniczego szczepionki </a:t>
            </a:r>
            <a:r>
              <a:rPr lang="pl-PL" dirty="0" err="1"/>
              <a:t>Silgard</a:t>
            </a:r>
            <a:r>
              <a:rPr lang="pl-PL" dirty="0"/>
              <a:t> </a:t>
            </a:r>
            <a:r>
              <a:rPr lang="pl-PL" dirty="0" smtClean="0"/>
              <a:t>   (</a:t>
            </a:r>
            <a:r>
              <a:rPr lang="pl-PL" dirty="0"/>
              <a:t>4-walentnej) osobom w wieku 14 lat i więcej należy podać 3 dawki,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a </a:t>
            </a:r>
            <a:r>
              <a:rPr lang="pl-PL" dirty="0"/>
              <a:t>osobom od 9 do 13 r.ż. włącznie – 2 dawki (zgodnie ze schematem dopuszczonym przez Komisję Europejską). </a:t>
            </a:r>
            <a:endParaRPr lang="pl-P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04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wiemy?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smtClean="0">
                <a:solidFill>
                  <a:srgbClr val="FF0000"/>
                </a:solidFill>
              </a:rPr>
              <a:t>Szczepionka jest skuteczna (tj. w znaczący sposób zmniejsza ryzyko zachorowania, choć nie daje 100% ochrony</a:t>
            </a:r>
            <a:r>
              <a:rPr lang="pl-PL" dirty="0" smtClean="0">
                <a:solidFill>
                  <a:srgbClr val="FF0000"/>
                </a:solidFill>
              </a:rPr>
              <a:t>)*</a:t>
            </a:r>
            <a:endParaRPr lang="pl-PL" i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smtClean="0"/>
              <a:t>Szacuje </a:t>
            </a:r>
            <a:r>
              <a:rPr lang="pl-PL" dirty="0"/>
              <a:t>się, że obie szczepionki po podaniu wszystkich zalecanych </a:t>
            </a:r>
            <a:r>
              <a:rPr lang="pl-PL" dirty="0" smtClean="0"/>
              <a:t>(2)/3</a:t>
            </a:r>
            <a:r>
              <a:rPr lang="pl-PL" dirty="0"/>
              <a:t> dawek zmniejszają ryzyko zachorowania na raka szyjki macicy o około 70%. </a:t>
            </a:r>
            <a:r>
              <a:rPr lang="pl-PL" dirty="0">
                <a:solidFill>
                  <a:srgbClr val="FF0000"/>
                </a:solidFill>
              </a:rPr>
              <a:t>Szczepionka </a:t>
            </a:r>
            <a:r>
              <a:rPr lang="pl-PL" dirty="0" err="1">
                <a:solidFill>
                  <a:srgbClr val="FF0000"/>
                </a:solidFill>
              </a:rPr>
              <a:t>Silgard</a:t>
            </a:r>
            <a:r>
              <a:rPr lang="pl-PL" dirty="0">
                <a:solidFill>
                  <a:srgbClr val="FF0000"/>
                </a:solidFill>
              </a:rPr>
              <a:t> ponadto skutecznie chroni przed brodawkami płciowymi</a:t>
            </a:r>
            <a:r>
              <a:rPr lang="pl-PL" dirty="0" smtClean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pl-PL" dirty="0" smtClean="0"/>
              <a:t>Szczepienie </a:t>
            </a:r>
            <a:r>
              <a:rPr lang="pl-PL" dirty="0"/>
              <a:t>nie chroni przed wszystkimi przypadkami raka szyjki macicy, dlatego u kobiet powinny być nadal regularnie wykonywane </a:t>
            </a:r>
            <a:r>
              <a:rPr lang="pl-PL" dirty="0" smtClean="0"/>
              <a:t>cytologiczne badania przesiewowe.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6295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wiemy?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FF0000"/>
                </a:solidFill>
              </a:rPr>
              <a:t>Czynniki ryzyka</a:t>
            </a:r>
          </a:p>
          <a:p>
            <a:endParaRPr lang="pl-PL" dirty="0"/>
          </a:p>
          <a:p>
            <a:r>
              <a:rPr lang="pl-PL" dirty="0"/>
              <a:t>O</a:t>
            </a:r>
            <a:r>
              <a:rPr lang="pl-PL" dirty="0" smtClean="0"/>
              <a:t>bok </a:t>
            </a:r>
            <a:r>
              <a:rPr lang="pl-PL" dirty="0"/>
              <a:t>zakażenia HPV, do czynników ryzyka zachorowania na raka szyjki macicy </a:t>
            </a:r>
            <a:r>
              <a:rPr lang="pl-PL" dirty="0" smtClean="0"/>
              <a:t>należą:</a:t>
            </a:r>
          </a:p>
          <a:p>
            <a:pPr lvl="1"/>
            <a:r>
              <a:rPr lang="pl-PL" dirty="0" smtClean="0"/>
              <a:t>wczesne </a:t>
            </a:r>
            <a:r>
              <a:rPr lang="pl-PL" dirty="0"/>
              <a:t>rozpoczęcie życia płciowego (przed 18 rokiem życia), </a:t>
            </a:r>
            <a:endParaRPr lang="pl-PL" dirty="0" smtClean="0"/>
          </a:p>
          <a:p>
            <a:pPr lvl="1"/>
            <a:r>
              <a:rPr lang="pl-PL" dirty="0" smtClean="0"/>
              <a:t>duża </a:t>
            </a:r>
            <a:r>
              <a:rPr lang="pl-PL" dirty="0"/>
              <a:t>liczba partnerów </a:t>
            </a:r>
            <a:r>
              <a:rPr lang="pl-PL" dirty="0" smtClean="0"/>
              <a:t>seksualnych i partnerzy </a:t>
            </a:r>
            <a:r>
              <a:rPr lang="pl-PL" dirty="0"/>
              <a:t>„wysokiego ryzyka”, </a:t>
            </a:r>
            <a:endParaRPr lang="pl-PL" dirty="0" smtClean="0"/>
          </a:p>
          <a:p>
            <a:pPr lvl="1"/>
            <a:r>
              <a:rPr lang="pl-PL" dirty="0" smtClean="0"/>
              <a:t>zakażenie </a:t>
            </a:r>
            <a:r>
              <a:rPr lang="pl-PL" dirty="0"/>
              <a:t>HIV lub inne zakażenie upośledzające system immunologiczny</a:t>
            </a:r>
            <a:r>
              <a:rPr lang="pl-PL" dirty="0" smtClean="0"/>
              <a:t>,</a:t>
            </a:r>
          </a:p>
          <a:p>
            <a:pPr lvl="1"/>
            <a:r>
              <a:rPr lang="pl-PL" dirty="0" smtClean="0"/>
              <a:t>palenie tytoniu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1179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wiemy?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825625"/>
            <a:ext cx="10304417" cy="4351338"/>
          </a:xfrm>
        </p:spPr>
        <p:txBody>
          <a:bodyPr>
            <a:normAutofit lnSpcReduction="10000"/>
          </a:bodyPr>
          <a:lstStyle/>
          <a:p>
            <a:r>
              <a:rPr lang="pl-PL" dirty="0" smtClean="0">
                <a:solidFill>
                  <a:srgbClr val="FF0000"/>
                </a:solidFill>
              </a:rPr>
              <a:t>Powikłania poszczepienne</a:t>
            </a:r>
          </a:p>
          <a:p>
            <a:pPr marL="0" indent="0">
              <a:buNone/>
            </a:pPr>
            <a:endParaRPr lang="pl-PL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l-PL" dirty="0"/>
              <a:t>Jak w przypadku każdego leku, jest możliwe, że u niektórych szczepionych wystąpią działania niepożądane</a:t>
            </a:r>
            <a:r>
              <a:rPr lang="pl-PL" dirty="0" smtClean="0"/>
              <a:t>. </a:t>
            </a:r>
            <a:r>
              <a:rPr lang="pl-PL" dirty="0"/>
              <a:t>Najczęściej są to odczyny miejscowe w postaci bólu i niewielkiego </a:t>
            </a:r>
            <a:r>
              <a:rPr lang="pl-PL" dirty="0" smtClean="0"/>
              <a:t>obrzęku. </a:t>
            </a:r>
          </a:p>
          <a:p>
            <a:pPr marL="0" indent="0">
              <a:buNone/>
            </a:pPr>
            <a:r>
              <a:rPr lang="pl-PL" dirty="0" smtClean="0"/>
              <a:t>Zdarzają </a:t>
            </a:r>
            <a:r>
              <a:rPr lang="pl-PL" dirty="0"/>
              <a:t>się omdlenia, które mogą wystąpić po każdym szczepieniu, szczególnie u </a:t>
            </a:r>
            <a:r>
              <a:rPr lang="pl-PL" dirty="0" smtClean="0"/>
              <a:t>młodzieży i</a:t>
            </a:r>
            <a:r>
              <a:rPr lang="pl-PL" dirty="0"/>
              <a:t> u młodych osób </a:t>
            </a:r>
            <a:r>
              <a:rPr lang="pl-PL" dirty="0" smtClean="0"/>
              <a:t>dorosłych.</a:t>
            </a:r>
          </a:p>
          <a:p>
            <a:pPr marL="0" indent="0">
              <a:buNone/>
            </a:pPr>
            <a:r>
              <a:rPr lang="pl-PL" dirty="0" smtClean="0"/>
              <a:t>Istnieją też doniesienia o poważniejszych powikłaniach, które wymagają systematycznego monitorowania i wnikliwych badań celem potwierdzenia klinicznego.</a:t>
            </a:r>
          </a:p>
          <a:p>
            <a:pPr marL="0" indent="0">
              <a:buNone/>
            </a:pPr>
            <a:endParaRPr lang="pl-PL" dirty="0">
              <a:solidFill>
                <a:srgbClr val="FF0000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058" y="5690650"/>
            <a:ext cx="2433501" cy="9726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730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wiemy?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5621"/>
          </a:xfrm>
        </p:spPr>
        <p:txBody>
          <a:bodyPr>
            <a:normAutofit fontScale="55000" lnSpcReduction="20000"/>
          </a:bodyPr>
          <a:lstStyle/>
          <a:p>
            <a:r>
              <a:rPr lang="pl-PL" sz="5100" dirty="0" smtClean="0">
                <a:solidFill>
                  <a:srgbClr val="FF0000"/>
                </a:solidFill>
              </a:rPr>
              <a:t>Rekomendacje </a:t>
            </a:r>
            <a:r>
              <a:rPr lang="pl-PL" sz="5100" dirty="0" err="1" smtClean="0">
                <a:solidFill>
                  <a:srgbClr val="FF0000"/>
                </a:solidFill>
              </a:rPr>
              <a:t>AOTMiT</a:t>
            </a:r>
            <a:r>
              <a:rPr lang="pl-PL" sz="5100" dirty="0" smtClean="0">
                <a:solidFill>
                  <a:srgbClr val="FF0000"/>
                </a:solidFill>
              </a:rPr>
              <a:t> dotyczące kształtu programu szczepień p/HPV</a:t>
            </a:r>
          </a:p>
          <a:p>
            <a:endParaRPr lang="pl-PL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l-PL" sz="3600" dirty="0" smtClean="0"/>
              <a:t>Uzyskanie pozytywnej oceny </a:t>
            </a:r>
            <a:r>
              <a:rPr lang="pl-PL" sz="3600" dirty="0" err="1" smtClean="0"/>
              <a:t>AOTMiT</a:t>
            </a:r>
            <a:r>
              <a:rPr lang="pl-PL" sz="3600" dirty="0" smtClean="0"/>
              <a:t> dla programu polityki zdrowotnej dotyczącego szczepienia p/HPV wymaga także uwzględnienia w jego ramach:</a:t>
            </a:r>
          </a:p>
          <a:p>
            <a:pPr marL="0" indent="0">
              <a:buNone/>
            </a:pPr>
            <a:endParaRPr lang="pl-PL" sz="3600" dirty="0" smtClean="0"/>
          </a:p>
          <a:p>
            <a:r>
              <a:rPr lang="pl-PL" sz="3600" dirty="0" smtClean="0"/>
              <a:t>Edukacji dotyczącej konieczności wykonywania systematycznych badań ginekologicznych </a:t>
            </a:r>
            <a:br>
              <a:rPr lang="pl-PL" sz="3600" dirty="0" smtClean="0"/>
            </a:br>
            <a:r>
              <a:rPr lang="pl-PL" sz="3600" dirty="0" smtClean="0"/>
              <a:t>i cytologicznych</a:t>
            </a:r>
          </a:p>
          <a:p>
            <a:r>
              <a:rPr lang="pl-PL" sz="3600" dirty="0" smtClean="0"/>
              <a:t>Edukacji dotyczącej innych czynników ryzyka rozwoju raka szyjki macicy</a:t>
            </a:r>
          </a:p>
          <a:p>
            <a:r>
              <a:rPr lang="pl-PL" sz="3600" dirty="0" smtClean="0"/>
              <a:t>Edukacji upowszechniającej wiedzę na temat zakażeń HPV</a:t>
            </a:r>
          </a:p>
          <a:p>
            <a:r>
              <a:rPr lang="pl-PL" sz="3600" dirty="0" smtClean="0"/>
              <a:t>Promocję bezpiecznych </a:t>
            </a:r>
            <a:r>
              <a:rPr lang="pl-PL" sz="3600" dirty="0" err="1" smtClean="0"/>
              <a:t>zachowań</a:t>
            </a:r>
            <a:r>
              <a:rPr lang="pl-PL" sz="3600" dirty="0" smtClean="0"/>
              <a:t> seksualnych</a:t>
            </a:r>
          </a:p>
          <a:p>
            <a:r>
              <a:rPr lang="pl-PL" sz="3600" dirty="0" smtClean="0"/>
              <a:t>Koordynację działań z programami wczesnego wykrywania raka szyjki macicy</a:t>
            </a:r>
          </a:p>
          <a:p>
            <a:r>
              <a:rPr lang="pl-PL" sz="3600" dirty="0" smtClean="0"/>
              <a:t>Szeroki zakres działania populacyjnego</a:t>
            </a:r>
          </a:p>
          <a:p>
            <a:r>
              <a:rPr lang="pl-PL" sz="3600" dirty="0" smtClean="0"/>
              <a:t>Narzędzia do monitorowania oczekiwanych efektów (w tym: zgłaszalność, skutki prowadzonych działań (to w dalekim horyzoncie czasu tj. ok 30 lat))</a:t>
            </a:r>
          </a:p>
        </p:txBody>
      </p:sp>
      <p:sp>
        <p:nvSpPr>
          <p:cNvPr id="4" name="Prostokąt 3"/>
          <p:cNvSpPr/>
          <p:nvPr/>
        </p:nvSpPr>
        <p:spPr>
          <a:xfrm>
            <a:off x="9594205" y="4151608"/>
            <a:ext cx="2135845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Edukacja powinna obejmować także populację chłopców!</a:t>
            </a:r>
          </a:p>
        </p:txBody>
      </p:sp>
    </p:spTree>
    <p:extLst>
      <p:ext uri="{BB962C8B-B14F-4D97-AF65-F5344CB8AC3E}">
        <p14:creationId xmlns:p14="http://schemas.microsoft.com/office/powerpoint/2010/main" val="3274604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wiemy?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199" y="1825625"/>
            <a:ext cx="10899371" cy="4351338"/>
          </a:xfrm>
        </p:spPr>
        <p:txBody>
          <a:bodyPr/>
          <a:lstStyle/>
          <a:p>
            <a:r>
              <a:rPr lang="pl-PL" dirty="0" smtClean="0">
                <a:solidFill>
                  <a:srgbClr val="FF0000"/>
                </a:solidFill>
              </a:rPr>
              <a:t>Szacunkowy koszt programu szczepień p/HPV (szacunek na podstawie podobnych programów ocenianych przez </a:t>
            </a:r>
            <a:r>
              <a:rPr lang="pl-PL" dirty="0" err="1" smtClean="0">
                <a:solidFill>
                  <a:srgbClr val="FF0000"/>
                </a:solidFill>
              </a:rPr>
              <a:t>AOTMiT</a:t>
            </a:r>
            <a:r>
              <a:rPr lang="pl-PL" dirty="0" smtClean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Koszt jednostkowy = 500 zł </a:t>
            </a:r>
            <a:r>
              <a:rPr lang="pl-PL" sz="1400" dirty="0"/>
              <a:t>(zakup szczepionki, usługa zdrowotna, edukacja, </a:t>
            </a:r>
            <a:r>
              <a:rPr lang="pl-PL" sz="1400" dirty="0" smtClean="0"/>
              <a:t>administracja, </a:t>
            </a:r>
            <a:r>
              <a:rPr lang="pl-PL" sz="1400" dirty="0"/>
              <a:t>monitorowanie</a:t>
            </a:r>
            <a:r>
              <a:rPr lang="pl-PL" sz="1400" dirty="0" smtClean="0"/>
              <a:t>)</a:t>
            </a:r>
          </a:p>
          <a:p>
            <a:pPr marL="0" indent="0">
              <a:buNone/>
            </a:pPr>
            <a:r>
              <a:rPr lang="pl-PL" dirty="0" smtClean="0"/>
              <a:t>Populacja roczna (jeden rocznik) = ok. 2000 dziewcząt</a:t>
            </a:r>
            <a:endParaRPr lang="pl-PL" dirty="0"/>
          </a:p>
          <a:p>
            <a:pPr marL="0" indent="0">
              <a:buNone/>
            </a:pPr>
            <a:r>
              <a:rPr lang="pl-PL" dirty="0" smtClean="0"/>
              <a:t>Koszt roczny = 1 000 000 zł</a:t>
            </a:r>
          </a:p>
          <a:p>
            <a:pPr marL="0" indent="0">
              <a:buNone/>
            </a:pPr>
            <a:r>
              <a:rPr lang="pl-PL" dirty="0" smtClean="0"/>
              <a:t>Koszt 3 letni = 3 000 000 zł </a:t>
            </a:r>
            <a:r>
              <a:rPr lang="pl-PL" sz="1600" dirty="0" smtClean="0"/>
              <a:t>(to min. okres, na który można planować program polityki zdrowotnej)</a:t>
            </a:r>
            <a:endParaRPr lang="pl-PL" sz="1600" dirty="0"/>
          </a:p>
          <a:p>
            <a:pPr marL="0" indent="0">
              <a:buNone/>
            </a:pP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341293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wiemy</a:t>
            </a:r>
            <a:r>
              <a:rPr lang="pl-PL" dirty="0" smtClean="0"/>
              <a:t>? Podsumowanie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FF0000"/>
                </a:solidFill>
              </a:rPr>
              <a:t>Rak szyjki macicy – to istotny problem zdrowotny</a:t>
            </a:r>
          </a:p>
          <a:p>
            <a:r>
              <a:rPr lang="pl-PL" dirty="0" smtClean="0">
                <a:solidFill>
                  <a:srgbClr val="FF0000"/>
                </a:solidFill>
              </a:rPr>
              <a:t>Szczepienia p/HPV – to udowodniona naukowa metoda zmniejszająca ryzyka zachorowania na raka szyjki macicy </a:t>
            </a:r>
          </a:p>
          <a:p>
            <a:r>
              <a:rPr lang="pl-PL" dirty="0">
                <a:solidFill>
                  <a:srgbClr val="FF0000"/>
                </a:solidFill>
              </a:rPr>
              <a:t>Szczepienia p/HPV – to </a:t>
            </a:r>
            <a:r>
              <a:rPr lang="pl-PL" dirty="0" smtClean="0">
                <a:solidFill>
                  <a:srgbClr val="FF0000"/>
                </a:solidFill>
              </a:rPr>
              <a:t>metoda, która nie daje pełnej i trwałej ochrony przed rakiem szyjki macicy (70%)</a:t>
            </a:r>
          </a:p>
          <a:p>
            <a:r>
              <a:rPr lang="pl-PL" dirty="0" smtClean="0">
                <a:solidFill>
                  <a:srgbClr val="FF0000"/>
                </a:solidFill>
              </a:rPr>
              <a:t>Dobry program </a:t>
            </a:r>
            <a:r>
              <a:rPr lang="pl-PL" dirty="0">
                <a:solidFill>
                  <a:srgbClr val="FF0000"/>
                </a:solidFill>
              </a:rPr>
              <a:t>polityki zdrowotnej dotyczący szczepień p/HPV – to działanie, które musi spełniać szereg </a:t>
            </a:r>
            <a:r>
              <a:rPr lang="pl-PL" dirty="0" smtClean="0">
                <a:solidFill>
                  <a:srgbClr val="FF0000"/>
                </a:solidFill>
              </a:rPr>
              <a:t>wymogów  </a:t>
            </a:r>
            <a:endParaRPr lang="pl-PL" dirty="0">
              <a:solidFill>
                <a:srgbClr val="FF0000"/>
              </a:solidFill>
            </a:endParaRPr>
          </a:p>
          <a:p>
            <a:r>
              <a:rPr lang="pl-PL" dirty="0" smtClean="0">
                <a:solidFill>
                  <a:srgbClr val="FF0000"/>
                </a:solidFill>
              </a:rPr>
              <a:t>Szczepienia </a:t>
            </a:r>
            <a:r>
              <a:rPr lang="pl-PL" dirty="0">
                <a:solidFill>
                  <a:srgbClr val="FF0000"/>
                </a:solidFill>
              </a:rPr>
              <a:t>p/HPV – to </a:t>
            </a:r>
            <a:r>
              <a:rPr lang="pl-PL" dirty="0" smtClean="0">
                <a:solidFill>
                  <a:srgbClr val="FF0000"/>
                </a:solidFill>
              </a:rPr>
              <a:t>metoda stosunkowo kosztowna (500 zł/ dziecko, 1 mln / rocznie)</a:t>
            </a:r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252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Kilka uwag</a:t>
            </a:r>
            <a:endParaRPr lang="pl-PL" i="1" dirty="0">
              <a:solidFill>
                <a:schemeClr val="accent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199" y="1825625"/>
            <a:ext cx="10789693" cy="4351338"/>
          </a:xfrm>
        </p:spPr>
        <p:txBody>
          <a:bodyPr/>
          <a:lstStyle/>
          <a:p>
            <a:r>
              <a:rPr lang="pl-PL" dirty="0" smtClean="0"/>
              <a:t>Wybór priorytetów zdrowotnych (Polityka zdrowotna / Strategia Miasta)</a:t>
            </a:r>
          </a:p>
          <a:p>
            <a:pPr lvl="1"/>
            <a:r>
              <a:rPr lang="pl-PL" dirty="0" smtClean="0"/>
              <a:t>Waga problemu zdrowotnego</a:t>
            </a:r>
          </a:p>
          <a:p>
            <a:pPr lvl="1"/>
            <a:r>
              <a:rPr lang="pl-PL" dirty="0" smtClean="0">
                <a:solidFill>
                  <a:srgbClr val="FF0000"/>
                </a:solidFill>
              </a:rPr>
              <a:t>Efektywność interwencji </a:t>
            </a:r>
            <a:r>
              <a:rPr lang="pl-PL" dirty="0" smtClean="0">
                <a:solidFill>
                  <a:srgbClr val="FF0000"/>
                </a:solidFill>
              </a:rPr>
              <a:t>zdrowotnej – wskaźnik rezultatu</a:t>
            </a:r>
            <a:endParaRPr lang="pl-PL" dirty="0" smtClean="0">
              <a:solidFill>
                <a:srgbClr val="FF0000"/>
              </a:solidFill>
            </a:endParaRPr>
          </a:p>
          <a:p>
            <a:pPr lvl="1"/>
            <a:r>
              <a:rPr lang="pl-PL" dirty="0" smtClean="0">
                <a:solidFill>
                  <a:srgbClr val="FF0000"/>
                </a:solidFill>
              </a:rPr>
              <a:t>Koszt programu</a:t>
            </a:r>
          </a:p>
          <a:p>
            <a:pPr lvl="1"/>
            <a:r>
              <a:rPr lang="pl-PL" dirty="0" smtClean="0"/>
              <a:t>Analiza otoczenia </a:t>
            </a:r>
            <a:endParaRPr lang="pl-PL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553" y="3611948"/>
            <a:ext cx="7098465" cy="2699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28448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</a:t>
            </a:r>
            <a:r>
              <a:rPr lang="pl-PL" dirty="0" smtClean="0"/>
              <a:t>wiedzieć chcemy</a:t>
            </a:r>
            <a:r>
              <a:rPr lang="pl-PL" dirty="0"/>
              <a:t>?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99371"/>
          </a:xfrm>
        </p:spPr>
        <p:txBody>
          <a:bodyPr>
            <a:normAutofit fontScale="47500" lnSpcReduction="20000"/>
          </a:bodyPr>
          <a:lstStyle/>
          <a:p>
            <a:r>
              <a:rPr lang="pl-PL" sz="5100" dirty="0" smtClean="0">
                <a:solidFill>
                  <a:srgbClr val="FF0000"/>
                </a:solidFill>
              </a:rPr>
              <a:t>Czy program szczepień p/HPV powinien być zadaniem priorytetowym w polityce zdrowotnej miasta Gdańska?</a:t>
            </a:r>
          </a:p>
          <a:p>
            <a:pPr marL="0" indent="0" algn="ctr">
              <a:buNone/>
            </a:pPr>
            <a:r>
              <a:rPr lang="pl-PL" sz="4400" dirty="0" smtClean="0">
                <a:solidFill>
                  <a:srgbClr val="FF0000"/>
                </a:solidFill>
              </a:rPr>
              <a:t>Jednym z wyrazów zadań priorytetowych jest wymiar finansowy podejmowanych działań</a:t>
            </a:r>
          </a:p>
          <a:p>
            <a:pPr marL="0" indent="0" algn="ctr">
              <a:buNone/>
            </a:pPr>
            <a:r>
              <a:rPr lang="pl-PL" sz="3800" b="1" dirty="0" smtClean="0"/>
              <a:t>Nowotwór raka szyjki macicy </a:t>
            </a:r>
            <a:r>
              <a:rPr lang="pl-PL" sz="3800" dirty="0" smtClean="0"/>
              <a:t>vs:</a:t>
            </a:r>
          </a:p>
          <a:p>
            <a:r>
              <a:rPr lang="pl-PL" sz="3800" dirty="0"/>
              <a:t>C</a:t>
            </a:r>
            <a:r>
              <a:rPr lang="pl-PL" sz="3800" dirty="0" smtClean="0"/>
              <a:t>horoby układu krążenia</a:t>
            </a:r>
          </a:p>
          <a:p>
            <a:r>
              <a:rPr lang="pl-PL" sz="3800" dirty="0" smtClean="0"/>
              <a:t>Choroby narządu ruchu</a:t>
            </a:r>
          </a:p>
          <a:p>
            <a:r>
              <a:rPr lang="pl-PL" sz="3800" dirty="0" smtClean="0"/>
              <a:t>Choroby układu oddechowego</a:t>
            </a:r>
          </a:p>
          <a:p>
            <a:r>
              <a:rPr lang="pl-PL" sz="3800" dirty="0" smtClean="0"/>
              <a:t>Choroby psychiczne </a:t>
            </a:r>
          </a:p>
          <a:p>
            <a:r>
              <a:rPr lang="pl-PL" sz="3800" dirty="0" smtClean="0"/>
              <a:t>Otyłość</a:t>
            </a:r>
          </a:p>
          <a:p>
            <a:r>
              <a:rPr lang="pl-PL" sz="3800" dirty="0" smtClean="0"/>
              <a:t>Cukrzyca</a:t>
            </a:r>
          </a:p>
          <a:p>
            <a:r>
              <a:rPr lang="pl-PL" sz="3800" dirty="0" smtClean="0"/>
              <a:t>Inne nowotwory</a:t>
            </a:r>
          </a:p>
          <a:p>
            <a:r>
              <a:rPr lang="pl-PL" sz="3800" dirty="0" smtClean="0"/>
              <a:t>Alfabetyzacja zdrowia</a:t>
            </a:r>
          </a:p>
          <a:p>
            <a:r>
              <a:rPr lang="pl-PL" sz="3800" dirty="0" smtClean="0"/>
              <a:t>Promocja zdrowego stylu życia</a:t>
            </a:r>
          </a:p>
          <a:p>
            <a:r>
              <a:rPr lang="pl-PL" sz="3800" dirty="0" smtClean="0"/>
              <a:t>Profilaktyka uzależnień</a:t>
            </a:r>
          </a:p>
          <a:p>
            <a:r>
              <a:rPr lang="pl-PL" sz="3800" dirty="0" smtClean="0"/>
              <a:t>Podnoszenie jakości opieki zdrowotnej</a:t>
            </a:r>
          </a:p>
          <a:p>
            <a:endParaRPr lang="pl-PL" dirty="0" smtClean="0"/>
          </a:p>
          <a:p>
            <a:pPr marL="0" indent="0">
              <a:buNone/>
            </a:pPr>
            <a:endParaRPr lang="pl-PL" dirty="0" smtClean="0"/>
          </a:p>
          <a:p>
            <a:pPr>
              <a:buFontTx/>
              <a:buChar char="-"/>
            </a:pP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283298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wiedzieć chcemy?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>
                <a:solidFill>
                  <a:srgbClr val="FF0000"/>
                </a:solidFill>
              </a:rPr>
              <a:t>Czy alternatywnym rozwiązaniem (tańszym, bezpieczniejszym) nie byłby efektywny program profilaktyki wtórnej (wczesne wykrywanie zmian nowotworowych)? </a:t>
            </a:r>
          </a:p>
          <a:p>
            <a:pPr marL="0" indent="0">
              <a:buNone/>
            </a:pPr>
            <a:endParaRPr lang="pl-PL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l-PL" dirty="0" smtClean="0"/>
              <a:t>Zaszczepienie p/HPV nie zwalnia z konieczności wykonywania okresowych badań ginekologicznych i cytologicznych</a:t>
            </a:r>
            <a:r>
              <a:rPr lang="pl-PL" dirty="0"/>
              <a:t>. Postępowanie takie pozwala na wczesne diagnozowanie raka szyjki macicy, usunięcie go metodami małoinwazyjnymi oraz uzyskanie prawie 100% wyleczeń. </a:t>
            </a:r>
            <a:r>
              <a:rPr lang="pl-PL" b="1" dirty="0" smtClean="0"/>
              <a:t>Systematyczne badania ginekologiczne są częścią działań profilaktycznych wykraczających poza zakres profilaktyki raka szyjki macicy.</a:t>
            </a:r>
            <a:endParaRPr lang="pl-PL" b="1" dirty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9554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wiedzieć chcemy?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sz="3000" dirty="0" smtClean="0">
                <a:solidFill>
                  <a:srgbClr val="FF0000"/>
                </a:solidFill>
              </a:rPr>
              <a:t>Jaki będzie wskaźnik rezultatu programu szczepień p/HPV?</a:t>
            </a:r>
          </a:p>
          <a:p>
            <a:pPr marL="0" indent="0">
              <a:buNone/>
            </a:pPr>
            <a:r>
              <a:rPr lang="pl-PL" b="1" dirty="0" smtClean="0"/>
              <a:t>Założenia:</a:t>
            </a:r>
          </a:p>
          <a:p>
            <a:pPr>
              <a:buFontTx/>
              <a:buChar char="-"/>
            </a:pPr>
            <a:r>
              <a:rPr lang="pl-PL" dirty="0" smtClean="0"/>
              <a:t>Gdańska populacja dziewcząt w wieku lat 14 = 2 000</a:t>
            </a:r>
          </a:p>
          <a:p>
            <a:pPr>
              <a:buFontTx/>
              <a:buChar char="-"/>
            </a:pPr>
            <a:r>
              <a:rPr lang="pl-PL" dirty="0" smtClean="0"/>
              <a:t>Program trwa 3 lata</a:t>
            </a:r>
          </a:p>
          <a:p>
            <a:pPr>
              <a:buFontTx/>
              <a:buChar char="-"/>
            </a:pPr>
            <a:r>
              <a:rPr lang="pl-PL" dirty="0" smtClean="0"/>
              <a:t>Zaszczepionych zostanie </a:t>
            </a:r>
            <a:r>
              <a:rPr lang="pl-PL" dirty="0"/>
              <a:t>6</a:t>
            </a:r>
            <a:r>
              <a:rPr lang="pl-PL" dirty="0" smtClean="0"/>
              <a:t> 000 dziewcząt (100% populacji)</a:t>
            </a:r>
          </a:p>
          <a:p>
            <a:pPr>
              <a:buFontTx/>
              <a:buChar char="-"/>
            </a:pPr>
            <a:r>
              <a:rPr lang="pl-PL" dirty="0" smtClean="0"/>
              <a:t>Koszt = 3 mln. zł</a:t>
            </a:r>
          </a:p>
          <a:p>
            <a:pPr marL="0" indent="0">
              <a:buNone/>
            </a:pPr>
            <a:r>
              <a:rPr lang="pl-PL" b="1" dirty="0" smtClean="0"/>
              <a:t>Jaki będzie skutek zdrowotny (uwzględniający chorobowość, skuteczność ochrony szczepionki i efektywność leczenia raka szyjki macicy):</a:t>
            </a:r>
          </a:p>
          <a:p>
            <a:pPr>
              <a:buFontTx/>
              <a:buChar char="-"/>
            </a:pPr>
            <a:r>
              <a:rPr lang="pl-PL" dirty="0" smtClean="0">
                <a:solidFill>
                  <a:srgbClr val="FF0000"/>
                </a:solidFill>
              </a:rPr>
              <a:t>Jaka liczba (%) dziewcząt uniknie zachorowania na raka szyjki macicy?</a:t>
            </a:r>
          </a:p>
          <a:p>
            <a:pPr>
              <a:buFontTx/>
              <a:buChar char="-"/>
            </a:pPr>
            <a:r>
              <a:rPr lang="pl-PL" dirty="0" smtClean="0">
                <a:solidFill>
                  <a:srgbClr val="FF0000"/>
                </a:solidFill>
              </a:rPr>
              <a:t>Ilu dziewczętom uratowane zostanie życie? </a:t>
            </a:r>
          </a:p>
          <a:p>
            <a:pPr>
              <a:buFontTx/>
              <a:buChar char="-"/>
            </a:pP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245023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wiedzieć chcemy?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FF0000"/>
                </a:solidFill>
              </a:rPr>
              <a:t>Jaki jest okres trwałości ochrony szczepień p/HPV?</a:t>
            </a:r>
          </a:p>
          <a:p>
            <a:endParaRPr lang="pl-PL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l-PL" dirty="0" smtClean="0"/>
              <a:t>Szczepionka p/HPV nie daje odporności na całe życie. Szczepiąc dziewczynki w wieku lat 12 ich ochrona w postaci występowania przeciwciał HPV ustanie w wieku …? Co dalej?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5774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wiedzieć chcemy?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825625"/>
            <a:ext cx="6346371" cy="3255826"/>
          </a:xfrm>
        </p:spPr>
        <p:txBody>
          <a:bodyPr>
            <a:normAutofit fontScale="92500" lnSpcReduction="20000"/>
          </a:bodyPr>
          <a:lstStyle/>
          <a:p>
            <a:r>
              <a:rPr lang="pl-PL" dirty="0" smtClean="0">
                <a:solidFill>
                  <a:srgbClr val="FF0000"/>
                </a:solidFill>
              </a:rPr>
              <a:t>Jak prawidłowo wybrać grupę docelową dla programu szczepień p/HPV?</a:t>
            </a:r>
          </a:p>
          <a:p>
            <a:pPr marL="0" indent="0">
              <a:buNone/>
            </a:pPr>
            <a:r>
              <a:rPr lang="pl-PL" dirty="0" smtClean="0"/>
              <a:t>Przy wyborze grupy docelowej należy kierować się rekomendacjami:</a:t>
            </a:r>
          </a:p>
          <a:p>
            <a:pPr marL="0" indent="0">
              <a:buNone/>
            </a:pPr>
            <a:r>
              <a:rPr lang="pl-PL" dirty="0"/>
              <a:t>m</a:t>
            </a:r>
            <a:r>
              <a:rPr lang="pl-PL" dirty="0" smtClean="0"/>
              <a:t>erytorycznymi, organizacyjnymi i finansowymi.</a:t>
            </a:r>
          </a:p>
          <a:p>
            <a:pPr marL="0" indent="0">
              <a:buNone/>
            </a:pPr>
            <a:r>
              <a:rPr lang="pl-PL" dirty="0" smtClean="0"/>
              <a:t>	Dziewczęta vs chłopcy?</a:t>
            </a:r>
          </a:p>
          <a:p>
            <a:pPr marL="0" indent="0">
              <a:buNone/>
            </a:pPr>
            <a:r>
              <a:rPr lang="pl-PL" dirty="0" smtClean="0"/>
              <a:t>	11 -12 lat vs 13 – 15 lat?</a:t>
            </a:r>
          </a:p>
          <a:p>
            <a:pPr marL="0" indent="0">
              <a:buNone/>
            </a:pPr>
            <a:r>
              <a:rPr lang="pl-PL" dirty="0"/>
              <a:t>	</a:t>
            </a:r>
            <a:r>
              <a:rPr lang="pl-PL" dirty="0" smtClean="0"/>
              <a:t>Jaki zakres edukacji? Jaki jej skutek?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 smtClean="0"/>
          </a:p>
          <a:p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2620" y="2975085"/>
            <a:ext cx="3677895" cy="23578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182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wiedzieć chcemy?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 smtClean="0">
                <a:solidFill>
                  <a:srgbClr val="FF0000"/>
                </a:solidFill>
              </a:rPr>
              <a:t>Dlaczego </a:t>
            </a:r>
            <a:r>
              <a:rPr lang="pl-PL" dirty="0" err="1" smtClean="0">
                <a:solidFill>
                  <a:srgbClr val="FF0000"/>
                </a:solidFill>
              </a:rPr>
              <a:t>AOTMiT</a:t>
            </a:r>
            <a:r>
              <a:rPr lang="pl-PL" dirty="0" smtClean="0">
                <a:solidFill>
                  <a:srgbClr val="FF0000"/>
                </a:solidFill>
              </a:rPr>
              <a:t> wydaje pozytywne opinie dla programów szczepień p/HPV na poziomie samorządowym, a negatywną dla programu finansowanego ze środków publicznych (MZ)?</a:t>
            </a:r>
          </a:p>
          <a:p>
            <a:pPr>
              <a:buFontTx/>
              <a:buChar char="-"/>
            </a:pPr>
            <a:endParaRPr lang="pl-PL" dirty="0" smtClean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586" y="3138984"/>
            <a:ext cx="2613914" cy="3415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8709" y="3138984"/>
            <a:ext cx="2635415" cy="3415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9167" y="4089607"/>
            <a:ext cx="8003473" cy="2464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23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wiedzieć chcemy?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Podsumowanie … </a:t>
            </a:r>
            <a:r>
              <a:rPr lang="pl-PL" dirty="0"/>
              <a:t>P</a:t>
            </a:r>
            <a:r>
              <a:rPr lang="pl-PL" dirty="0" smtClean="0"/>
              <a:t>rzyczynek do debaty …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dirty="0">
                <a:solidFill>
                  <a:srgbClr val="FF0000"/>
                </a:solidFill>
              </a:rPr>
              <a:t>Czy program szczepień p/HPV powinien być zadaniem priorytetowym </a:t>
            </a:r>
            <a:r>
              <a:rPr lang="pl-PL" dirty="0" smtClean="0">
                <a:solidFill>
                  <a:srgbClr val="FF0000"/>
                </a:solidFill>
              </a:rPr>
              <a:t/>
            </a:r>
            <a:br>
              <a:rPr lang="pl-PL" dirty="0" smtClean="0">
                <a:solidFill>
                  <a:srgbClr val="FF0000"/>
                </a:solidFill>
              </a:rPr>
            </a:br>
            <a:r>
              <a:rPr lang="pl-PL" dirty="0" smtClean="0">
                <a:solidFill>
                  <a:srgbClr val="FF0000"/>
                </a:solidFill>
              </a:rPr>
              <a:t>w </a:t>
            </a:r>
            <a:r>
              <a:rPr lang="pl-PL" dirty="0">
                <a:solidFill>
                  <a:srgbClr val="FF0000"/>
                </a:solidFill>
              </a:rPr>
              <a:t>polityce zdrowotnej miasta Gdańska</a:t>
            </a:r>
            <a:r>
              <a:rPr lang="pl-PL" dirty="0" smtClean="0">
                <a:solidFill>
                  <a:srgbClr val="FF0000"/>
                </a:solidFill>
              </a:rPr>
              <a:t>?</a:t>
            </a:r>
          </a:p>
          <a:p>
            <a:r>
              <a:rPr lang="pl-PL" dirty="0">
                <a:solidFill>
                  <a:srgbClr val="FF0000"/>
                </a:solidFill>
              </a:rPr>
              <a:t>Jaki będzie wskaźnik rezultatu programu szczepień p/HPV? Jaka liczba (%) dziewcząt uniknie zachorowania na raka szyjki macicy</a:t>
            </a:r>
            <a:r>
              <a:rPr lang="pl-PL" dirty="0" smtClean="0">
                <a:solidFill>
                  <a:srgbClr val="FF0000"/>
                </a:solidFill>
              </a:rPr>
              <a:t>?</a:t>
            </a:r>
          </a:p>
          <a:p>
            <a:r>
              <a:rPr lang="pl-PL" dirty="0">
                <a:solidFill>
                  <a:srgbClr val="FF0000"/>
                </a:solidFill>
              </a:rPr>
              <a:t>Czy alternatywnym rozwiązaniem (tańszym, bezpieczniejszym) nie byłby efektywny program profilaktyki </a:t>
            </a:r>
            <a:r>
              <a:rPr lang="pl-PL" dirty="0" smtClean="0">
                <a:solidFill>
                  <a:srgbClr val="FF0000"/>
                </a:solidFill>
              </a:rPr>
              <a:t>wtórnej raka szyjki macicy?</a:t>
            </a:r>
          </a:p>
          <a:p>
            <a:r>
              <a:rPr lang="pl-PL" dirty="0">
                <a:solidFill>
                  <a:srgbClr val="FF0000"/>
                </a:solidFill>
              </a:rPr>
              <a:t>Jak prawidłowo wybrać grupę docelową dla programu szczepień </a:t>
            </a:r>
            <a:r>
              <a:rPr lang="pl-PL" dirty="0" smtClean="0">
                <a:solidFill>
                  <a:srgbClr val="FF0000"/>
                </a:solidFill>
              </a:rPr>
              <a:t>p/HPV?</a:t>
            </a:r>
          </a:p>
          <a:p>
            <a:r>
              <a:rPr lang="pl-PL" dirty="0">
                <a:solidFill>
                  <a:srgbClr val="FF0000"/>
                </a:solidFill>
              </a:rPr>
              <a:t>Dlaczego </a:t>
            </a:r>
            <a:r>
              <a:rPr lang="pl-PL" dirty="0" err="1">
                <a:solidFill>
                  <a:srgbClr val="FF0000"/>
                </a:solidFill>
              </a:rPr>
              <a:t>AOTMiT</a:t>
            </a:r>
            <a:r>
              <a:rPr lang="pl-PL" dirty="0">
                <a:solidFill>
                  <a:srgbClr val="FF0000"/>
                </a:solidFill>
              </a:rPr>
              <a:t> wydaje pozytywne opinie dla programów szczepień p/HPV na poziomie samorządowym, a negatywną dla programu finansowanego ze środków publicznych (MZ)?</a:t>
            </a:r>
          </a:p>
          <a:p>
            <a:pPr marL="0" indent="0">
              <a:buNone/>
            </a:pPr>
            <a:endParaRPr lang="pl-PL" dirty="0">
              <a:solidFill>
                <a:srgbClr val="FF0000"/>
              </a:solidFill>
            </a:endParaRPr>
          </a:p>
          <a:p>
            <a:endParaRPr lang="pl-PL" dirty="0">
              <a:solidFill>
                <a:srgbClr val="FF0000"/>
              </a:solidFill>
            </a:endParaRPr>
          </a:p>
          <a:p>
            <a:endParaRPr lang="pl-PL" dirty="0">
              <a:solidFill>
                <a:srgbClr val="FF0000"/>
              </a:solidFill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4590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2586</TotalTime>
  <Words>912</Words>
  <Application>Microsoft Office PowerPoint</Application>
  <PresentationFormat>Panoramiczny</PresentationFormat>
  <Paragraphs>144</Paragraphs>
  <Slides>23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Motyw pakietu Office</vt:lpstr>
      <vt:lpstr>Program szczepień przeciwko wirusowi brodawczaka ludzkiego (HPV) Decydujmy w oparciu o fakty Przyczynek do dyskusji </vt:lpstr>
      <vt:lpstr>Agenda</vt:lpstr>
      <vt:lpstr>Co wiemy?</vt:lpstr>
      <vt:lpstr>Co wiemy?</vt:lpstr>
      <vt:lpstr>Co wiemy?</vt:lpstr>
      <vt:lpstr>Co wiemy?</vt:lpstr>
      <vt:lpstr>Co wiemy?</vt:lpstr>
      <vt:lpstr>Co wiemy?</vt:lpstr>
      <vt:lpstr>Co wiemy?</vt:lpstr>
      <vt:lpstr>Co wiemy?</vt:lpstr>
      <vt:lpstr>Co wiemy?</vt:lpstr>
      <vt:lpstr>Co wiemy?</vt:lpstr>
      <vt:lpstr>Co wiemy?</vt:lpstr>
      <vt:lpstr>Co wiemy?</vt:lpstr>
      <vt:lpstr>Co wiemy? Podsumowanie</vt:lpstr>
      <vt:lpstr>Kilka uwag</vt:lpstr>
      <vt:lpstr>Co wiedzieć chcemy? </vt:lpstr>
      <vt:lpstr>Co wiedzieć chcemy? </vt:lpstr>
      <vt:lpstr>Co wiedzieć chcemy? </vt:lpstr>
      <vt:lpstr>Co wiedzieć chcemy? </vt:lpstr>
      <vt:lpstr>Co wiedzieć chcemy? </vt:lpstr>
      <vt:lpstr>Co wiedzieć chcemy? </vt:lpstr>
      <vt:lpstr>Co wiedzieć chcemy?  Podsumowanie … Przyczynek do debaty …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szczepień przeciwko wirusowi brodawczaka ludzkiego (HPV)</dc:title>
  <dc:creator>Marek Jankowski</dc:creator>
  <cp:lastModifiedBy>Marek Jankowski</cp:lastModifiedBy>
  <cp:revision>72</cp:revision>
  <dcterms:created xsi:type="dcterms:W3CDTF">2016-03-10T07:50:30Z</dcterms:created>
  <dcterms:modified xsi:type="dcterms:W3CDTF">2016-04-17T17:02:52Z</dcterms:modified>
</cp:coreProperties>
</file>