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78" r:id="rId8"/>
    <p:sldId id="275" r:id="rId9"/>
    <p:sldId id="281" r:id="rId10"/>
    <p:sldId id="282" r:id="rId11"/>
    <p:sldId id="276" r:id="rId12"/>
    <p:sldId id="280" r:id="rId13"/>
    <p:sldId id="277" r:id="rId14"/>
    <p:sldId id="279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</p:sldIdLst>
  <p:sldSz cx="12192000" cy="6858000"/>
  <p:notesSz cx="6858000" cy="9144000"/>
  <p:embeddedFontLst>
    <p:embeddedFont>
      <p:font typeface="Cambria" panose="02040503050406030204" pitchFamily="18" charset="0"/>
      <p:regular r:id="rId30"/>
      <p:bold r:id="rId31"/>
      <p:italic r:id="rId32"/>
      <p:boldItalic r:id="rId33"/>
    </p:embeddedFont>
    <p:embeddedFont>
      <p:font typeface="Century Gothic" panose="020B0502020202020204" pitchFamily="34" charset="0"/>
      <p:regular r:id="rId34"/>
      <p:bold r:id="rId35"/>
      <p:italic r:id="rId36"/>
      <p:boldItalic r:id="rId37"/>
    </p:embeddedFont>
    <p:embeddedFont>
      <p:font typeface="Montserrat" panose="020B0604020202020204" charset="-18"/>
      <p:regular r:id="rId38"/>
      <p:bold r:id="rId39"/>
      <p:italic r:id="rId40"/>
      <p:boldItalic r:id="rId41"/>
    </p:embeddedFont>
    <p:embeddedFont>
      <p:font typeface="Play" panose="020B0604020202020204" charset="0"/>
      <p:regular r:id="rId42"/>
      <p:bold r:id="rId43"/>
    </p:embeddedFont>
    <p:embeddedFont>
      <p:font typeface="Source Sans Pro" panose="020B0503030403020204" pitchFamily="3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hV6ysXUb2MGq3pn658Gw/RKpzG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0" Type="http://schemas.openxmlformats.org/officeDocument/2006/relationships/slide" Target="slides/slide19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0de7af213a_0_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g30de7af213a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0de7af213a_0_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g30de7af213a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0de7af213a_0_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" name="Google Shape;136;g30de7af213a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2" name="Google Shape;14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7" name="Google Shape;14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0de7af213a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g30de7af213a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0de7af213a_0_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1" name="Google Shape;161;g30de7af213a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0de7af213a_0_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g30de7af213a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dd8020456b_0_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5" name="Google Shape;175;g2dd8020456b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0de7af213a_0_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2" name="Google Shape;182;g30de7af213a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dd8020456b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g2dd8020456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0de7af213a_0_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7" name="Google Shape;197;g30de7af213a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dd8020456b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5" name="Google Shape;205;g2dd8020456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dd8020456b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4" name="Google Shape;214;g2dd8020456b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0de7af213a_0_1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3" name="Google Shape;223;g30de7af213a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0de7af213a_0_1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3" name="Google Shape;233;g30de7af213a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+titre">
  <p:cSld name="1_Image+titr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>
            <a:spLocks noGrp="1"/>
          </p:cNvSpPr>
          <p:nvPr>
            <p:ph type="pic" idx="2"/>
          </p:nvPr>
        </p:nvSpPr>
        <p:spPr>
          <a:xfrm>
            <a:off x="-1" y="-1"/>
            <a:ext cx="6109311" cy="5877985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1" name="Google Shape;31;p19"/>
          <p:cNvSpPr txBox="1">
            <a:spLocks noGrp="1"/>
          </p:cNvSpPr>
          <p:nvPr>
            <p:ph type="body" idx="1"/>
          </p:nvPr>
        </p:nvSpPr>
        <p:spPr>
          <a:xfrm>
            <a:off x="6095999" y="1604434"/>
            <a:ext cx="5499100" cy="2276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49955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67"/>
              <a:buChar char="•"/>
              <a:defRPr sz="4267"/>
            </a:lvl1pPr>
            <a:lvl2pPr marL="914400" lvl="1" indent="-3810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3"/>
          </p:nvPr>
        </p:nvSpPr>
        <p:spPr>
          <a:xfrm>
            <a:off x="6096001" y="4064000"/>
            <a:ext cx="5492751" cy="1678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3ADD8"/>
              </a:buClr>
              <a:buSzPts val="3200"/>
              <a:buChar char="•"/>
              <a:defRPr sz="3200">
                <a:solidFill>
                  <a:srgbClr val="A3ADD8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mparaison">
  <p:cSld name="1_Comparais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5" name="Google Shape;35;p20"/>
          <p:cNvSpPr txBox="1">
            <a:spLocks noGrp="1"/>
          </p:cNvSpPr>
          <p:nvPr>
            <p:ph type="title"/>
          </p:nvPr>
        </p:nvSpPr>
        <p:spPr>
          <a:xfrm>
            <a:off x="751117" y="1509186"/>
            <a:ext cx="4191000" cy="1318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4194"/>
              </a:buClr>
              <a:buSzPts val="4800"/>
              <a:buFont typeface="Century Gothic"/>
              <a:buNone/>
              <a:defRPr sz="4800" b="1" i="0">
                <a:solidFill>
                  <a:srgbClr val="16419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1"/>
          </p:nvPr>
        </p:nvSpPr>
        <p:spPr>
          <a:xfrm>
            <a:off x="751117" y="2828040"/>
            <a:ext cx="4191000" cy="204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720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3ADD8"/>
              </a:buClr>
              <a:buSzPts val="4000"/>
              <a:buNone/>
              <a:defRPr sz="4000" b="1" i="0">
                <a:solidFill>
                  <a:srgbClr val="A3ADD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20"/>
          <p:cNvSpPr>
            <a:spLocks noGrp="1"/>
          </p:cNvSpPr>
          <p:nvPr>
            <p:ph type="pic" idx="2"/>
          </p:nvPr>
        </p:nvSpPr>
        <p:spPr>
          <a:xfrm>
            <a:off x="6096001" y="0"/>
            <a:ext cx="6109311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8" name="Google Shape;3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sty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główek sekcji" type="secHead">
  <p:cSld name="SECTION_HEAD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wa elementy zawartości" type="twoObj">
  <p:cSld name="TWO_OBJECT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TWO_OBJECTS_WITH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podpisem" type="picTx">
  <p:cSld name="PICTURE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2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pionowy i tekst" type="vertTitleAndTx">
  <p:cSld name="VERTICAL_TITLE_AND_VERTICAL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ulture.pl/en/work/battle-of-grunwald-jan-matejko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" descr="Obraz zawierający tekst, Czcionka, zrzut ekranu, logo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98206" y="5854987"/>
            <a:ext cx="3868154" cy="545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" descr="Obraz zawierający tekst, Plan, diagram, mapa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01950" y="-452725"/>
            <a:ext cx="13210650" cy="747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" descr="Obraz zawierający tekst, Czcionka, zrzut ekranu, logo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5775" y="6180999"/>
            <a:ext cx="3768448" cy="531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2550" y="468025"/>
            <a:ext cx="7241401" cy="520234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"/>
          <p:cNvSpPr txBox="1"/>
          <p:nvPr/>
        </p:nvSpPr>
        <p:spPr>
          <a:xfrm>
            <a:off x="717670" y="2193700"/>
            <a:ext cx="4706585" cy="39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 b="1" dirty="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URBACT </a:t>
            </a:r>
            <a:r>
              <a:rPr lang="pl-PL" sz="1500" dirty="0" err="1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is</a:t>
            </a:r>
            <a:r>
              <a:rPr lang="pl-PL" sz="1500" dirty="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European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Territorial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Cooperation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program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fostering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sustainable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integrated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urban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development in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cities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across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Europe</a:t>
            </a:r>
            <a:endParaRPr sz="1500" dirty="0">
              <a:solidFill>
                <a:srgbClr val="040C28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040C28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500" b="1" dirty="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ARCHETHICS </a:t>
            </a:r>
            <a:r>
              <a:rPr lang="pl-PL" sz="1500" b="1" dirty="0" err="1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brings</a:t>
            </a:r>
            <a:r>
              <a:rPr lang="pl-PL" sz="1500" b="1" dirty="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l-PL" sz="1500" b="1" dirty="0" err="1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together</a:t>
            </a:r>
            <a:r>
              <a:rPr lang="pl-PL" sz="1500" b="1" dirty="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l-PL" sz="1500" b="1" dirty="0" err="1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nine</a:t>
            </a:r>
            <a:r>
              <a:rPr lang="pl-PL" sz="1500" b="1" dirty="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l-PL" sz="1500" b="1" dirty="0" err="1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cities</a:t>
            </a:r>
            <a:r>
              <a:rPr lang="pl-PL" sz="1500" b="1" dirty="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sz="1500" dirty="0">
              <a:solidFill>
                <a:srgbClr val="040C28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Cesena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in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Italy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; Permet in Albania;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Kazanlak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in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Bulgaria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;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Krakow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in Poland;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Gdansk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in Poland;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Leipzig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in Germany;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Betera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in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Spain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; Vila Nova de </a:t>
            </a:r>
            <a:r>
              <a:rPr lang="pl-PL" sz="1500" dirty="0" err="1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Cerveira</a:t>
            </a:r>
            <a:r>
              <a:rPr lang="pl-PL" sz="1500" dirty="0">
                <a:solidFill>
                  <a:srgbClr val="040C28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in Portugal.</a:t>
            </a:r>
            <a:endParaRPr sz="1500" dirty="0">
              <a:solidFill>
                <a:srgbClr val="040C28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g30de7af213a_0_78" descr="Obraz zawierający tekst, Czcionka, zrzut ekranu, logo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5775" y="6180999"/>
            <a:ext cx="3768448" cy="531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g30de7af213a_0_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2550" y="468025"/>
            <a:ext cx="7241401" cy="520234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g30de7af213a_0_78"/>
          <p:cNvSpPr txBox="1"/>
          <p:nvPr/>
        </p:nvSpPr>
        <p:spPr>
          <a:xfrm>
            <a:off x="574202" y="1075550"/>
            <a:ext cx="6888000" cy="39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 b="1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ARCHETHICS </a:t>
            </a: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puts Dissonant Heritage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and its complex histories at the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centre of the urban local development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agenda to make cities more attractive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and inclusive.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 b="1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Architecture, People, History and</a:t>
            </a:r>
            <a:endParaRPr sz="1500" b="1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 b="1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Ethics</a:t>
            </a: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are the four project dimensions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to explore the potential of dissonant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heritage.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g30de7af213a_0_85" descr="Obraz zawierający tekst, Czcionka, zrzut ekranu, logo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5775" y="6180999"/>
            <a:ext cx="3768448" cy="53174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30de7af213a_0_85"/>
          <p:cNvSpPr txBox="1"/>
          <p:nvPr/>
        </p:nvSpPr>
        <p:spPr>
          <a:xfrm>
            <a:off x="574202" y="1075550"/>
            <a:ext cx="6888000" cy="39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In the context of </a:t>
            </a:r>
            <a:r>
              <a:rPr lang="pl-PL" sz="1500" b="1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ARCHETHICS</a:t>
            </a: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,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dissonant heritage has been referred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to the architectural and cultural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heritage that evokes unpleasant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memories due to war or political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propaganda of totalitarian regimes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or controversial borders that society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suffered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g30de7af213a_0_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2200" y="-627325"/>
            <a:ext cx="4743076" cy="7485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"/>
          <p:cNvSpPr txBox="1">
            <a:spLocks noGrp="1"/>
          </p:cNvSpPr>
          <p:nvPr>
            <p:ph type="title"/>
          </p:nvPr>
        </p:nvSpPr>
        <p:spPr>
          <a:xfrm>
            <a:off x="531141" y="1304326"/>
            <a:ext cx="82359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Century Gothic"/>
              <a:buNone/>
            </a:pPr>
            <a:r>
              <a:rPr lang="pl-PL" sz="2400" dirty="0" err="1">
                <a:latin typeface="Montserrat"/>
                <a:ea typeface="Montserrat"/>
                <a:cs typeface="Montserrat"/>
                <a:sym typeface="Montserrat"/>
              </a:rPr>
              <a:t>Integrated</a:t>
            </a:r>
            <a:r>
              <a:rPr lang="pl-PL" sz="2400" dirty="0">
                <a:latin typeface="Montserrat"/>
                <a:ea typeface="Montserrat"/>
                <a:cs typeface="Montserrat"/>
                <a:sym typeface="Montserrat"/>
              </a:rPr>
              <a:t> Action Plan </a:t>
            </a:r>
            <a:endParaRPr sz="24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8" name="Google Shape;128;p6"/>
          <p:cNvSpPr txBox="1"/>
          <p:nvPr/>
        </p:nvSpPr>
        <p:spPr>
          <a:xfrm>
            <a:off x="487216" y="2335268"/>
            <a:ext cx="8115600" cy="7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6" descr="Obraz zawierający tekst, Czcionka, zrzut ekranu, logo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5775" y="6180999"/>
            <a:ext cx="3768448" cy="53174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6"/>
          <p:cNvSpPr txBox="1">
            <a:spLocks noGrp="1"/>
          </p:cNvSpPr>
          <p:nvPr>
            <p:ph type="title"/>
          </p:nvPr>
        </p:nvSpPr>
        <p:spPr>
          <a:xfrm>
            <a:off x="531141" y="273376"/>
            <a:ext cx="82359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Century Gothic"/>
              <a:buNone/>
            </a:pPr>
            <a:r>
              <a:rPr lang="pl-PL" sz="3200" b="1" dirty="0" err="1">
                <a:latin typeface="Montserrat"/>
                <a:ea typeface="Montserrat"/>
                <a:cs typeface="Montserrat"/>
                <a:sym typeface="Montserrat"/>
              </a:rPr>
              <a:t>Aim</a:t>
            </a:r>
            <a:r>
              <a:rPr lang="pl-PL" sz="3200" b="1" dirty="0">
                <a:latin typeface="Montserrat"/>
                <a:ea typeface="Montserrat"/>
                <a:cs typeface="Montserrat"/>
                <a:sym typeface="Montserrat"/>
              </a:rPr>
              <a:t> of the </a:t>
            </a:r>
            <a:r>
              <a:rPr lang="pl-PL" sz="3200" b="1" dirty="0" err="1">
                <a:latin typeface="Montserrat"/>
                <a:ea typeface="Montserrat"/>
                <a:cs typeface="Montserrat"/>
                <a:sym typeface="Montserrat"/>
              </a:rPr>
              <a:t>project</a:t>
            </a:r>
            <a:r>
              <a:rPr lang="pl-PL" sz="3200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32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1" name="Google Shape;131;p6"/>
          <p:cNvPicPr preferRelativeResize="0"/>
          <p:nvPr/>
        </p:nvPicPr>
        <p:blipFill rotWithShape="1">
          <a:blip r:embed="rId4">
            <a:alphaModFix/>
          </a:blip>
          <a:srcRect l="20395" t="10921" r="64880" b="16170"/>
          <a:stretch/>
        </p:blipFill>
        <p:spPr>
          <a:xfrm>
            <a:off x="1584575" y="2380000"/>
            <a:ext cx="2374451" cy="3306699"/>
          </a:xfrm>
          <a:prstGeom prst="rect">
            <a:avLst/>
          </a:prstGeom>
          <a:noFill/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2" name="Google Shape;132;p6"/>
          <p:cNvPicPr preferRelativeResize="0"/>
          <p:nvPr/>
        </p:nvPicPr>
        <p:blipFill rotWithShape="1">
          <a:blip r:embed="rId5">
            <a:alphaModFix/>
          </a:blip>
          <a:srcRect l="16540" t="5688" r="67938" b="12938"/>
          <a:stretch/>
        </p:blipFill>
        <p:spPr>
          <a:xfrm>
            <a:off x="4455863" y="2335275"/>
            <a:ext cx="2303324" cy="3396151"/>
          </a:xfrm>
          <a:prstGeom prst="rect">
            <a:avLst/>
          </a:prstGeom>
          <a:noFill/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3" name="Google Shape;133;p6"/>
          <p:cNvPicPr preferRelativeResize="0"/>
          <p:nvPr/>
        </p:nvPicPr>
        <p:blipFill rotWithShape="1">
          <a:blip r:embed="rId6">
            <a:alphaModFix/>
          </a:blip>
          <a:srcRect l="20120" t="7933" r="64358" b="13518"/>
          <a:stretch/>
        </p:blipFill>
        <p:spPr>
          <a:xfrm>
            <a:off x="7305024" y="2394131"/>
            <a:ext cx="2303324" cy="3278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g30de7af213a_0_28" descr="Obraz zawierający tekst, Czcionka, zrzut ekranu, logo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5775" y="6180999"/>
            <a:ext cx="3768448" cy="53174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30de7af213a_0_28"/>
          <p:cNvSpPr txBox="1"/>
          <p:nvPr/>
        </p:nvSpPr>
        <p:spPr>
          <a:xfrm>
            <a:off x="3358226" y="413625"/>
            <a:ext cx="5830161" cy="623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l-PL" sz="2800" b="1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Grunwald Residential </a:t>
            </a:r>
            <a:r>
              <a:rPr lang="pl-PL" sz="2800" b="1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District</a:t>
            </a:r>
            <a:endParaRPr lang="pl-PL" sz="2800" b="1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/>
            <a:endParaRPr lang="pl-PL" sz="2800" dirty="0">
              <a:solidFill>
                <a:schemeClr val="dk1"/>
              </a:solidFill>
            </a:endParaRPr>
          </a:p>
          <a:p>
            <a:pPr lvl="0"/>
            <a:endParaRPr lang="pl-PL" sz="2800" dirty="0">
              <a:solidFill>
                <a:schemeClr val="dk1"/>
              </a:solidFill>
            </a:endParaRPr>
          </a:p>
          <a:p>
            <a:pPr lvl="0"/>
            <a:endParaRPr lang="pl-PL" sz="2800" dirty="0">
              <a:solidFill>
                <a:schemeClr val="dk1"/>
              </a:solidFill>
            </a:endParaRPr>
          </a:p>
          <a:p>
            <a:pPr lvl="0"/>
            <a:endParaRPr lang="pl-PL" sz="2800" dirty="0">
              <a:solidFill>
                <a:schemeClr val="dk1"/>
              </a:solidFill>
            </a:endParaRPr>
          </a:p>
          <a:p>
            <a:pPr lvl="0"/>
            <a:endParaRPr lang="pl-PL" sz="2800" dirty="0">
              <a:solidFill>
                <a:schemeClr val="dk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F152E49-9426-4CD8-A9D6-C6E0E6265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705" y="1036969"/>
            <a:ext cx="11283518" cy="506780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EC686F24-2B41-44A8-8D6E-A409C2158895}"/>
              </a:ext>
            </a:extLst>
          </p:cNvPr>
          <p:cNvSpPr txBox="1"/>
          <p:nvPr/>
        </p:nvSpPr>
        <p:spPr>
          <a:xfrm>
            <a:off x="2692153" y="571726"/>
            <a:ext cx="6807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Political</a:t>
            </a:r>
            <a:r>
              <a:rPr lang="pl-PL" sz="3200" b="1" dirty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pl-PL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historical</a:t>
            </a:r>
            <a:r>
              <a:rPr lang="pl-PL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pl-PL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background</a:t>
            </a:r>
            <a:endParaRPr lang="pl-PL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72A2B51-5286-409C-A09F-F41859C65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918" y="1695633"/>
            <a:ext cx="3005990" cy="4407763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AE4FB90-A76A-40E3-B971-D214D09F9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755" y="1757778"/>
            <a:ext cx="2584758" cy="452849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D8E2BC16-4C67-44F4-8232-8DDB28021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8414" y="1695633"/>
            <a:ext cx="3300576" cy="440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51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8;g30de7af213a_0_28" descr="Obraz zawierający tekst, Czcionka, zrzut ekranu, logo&#10;&#10;Opis wygenerowany automatycznie">
            <a:extLst>
              <a:ext uri="{FF2B5EF4-FFF2-40B4-BE49-F238E27FC236}">
                <a16:creationId xmlns:a16="http://schemas.microsoft.com/office/drawing/2014/main" id="{CD292670-43BF-4BD1-B866-848ACB638B4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5775" y="6180999"/>
            <a:ext cx="3768448" cy="531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13F20E7-3A41-4A97-A724-98FBBA365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9333"/>
            <a:ext cx="12192000" cy="517525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4677BCC-AD70-4A18-849D-95FC29C562AE}"/>
              </a:ext>
            </a:extLst>
          </p:cNvPr>
          <p:cNvSpPr txBox="1"/>
          <p:nvPr/>
        </p:nvSpPr>
        <p:spPr>
          <a:xfrm>
            <a:off x="1358160" y="6158667"/>
            <a:ext cx="6152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'The Battle of Grunwald' by Jan </a:t>
            </a:r>
            <a:r>
              <a:rPr lang="en-US" dirty="0" err="1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Matejko</a:t>
            </a:r>
            <a:r>
              <a:rPr lang="en-US" dirty="0">
                <a:solidFill>
                  <a:schemeClr val="tx1"/>
                </a:solidFill>
              </a:rPr>
              <a:t>, 1878, oil on canvas</a:t>
            </a:r>
            <a:r>
              <a:rPr lang="en-US" dirty="0"/>
              <a:t>,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82703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4" descr="Obraz zawierający tekst, mapa&#10;&#10;Opis wygenerowany automatycznie">
            <a:extLst>
              <a:ext uri="{FF2B5EF4-FFF2-40B4-BE49-F238E27FC236}">
                <a16:creationId xmlns:a16="http://schemas.microsoft.com/office/drawing/2014/main" id="{CA124F40-DFAC-4200-A238-03CEBC4AA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9" y="248574"/>
            <a:ext cx="6846810" cy="3719744"/>
          </a:xfrm>
          <a:prstGeom prst="rect">
            <a:avLst/>
          </a:prstGeom>
        </p:spPr>
      </p:pic>
      <p:sp>
        <p:nvSpPr>
          <p:cNvPr id="3" name="Strzałka: w dół 2">
            <a:extLst>
              <a:ext uri="{FF2B5EF4-FFF2-40B4-BE49-F238E27FC236}">
                <a16:creationId xmlns:a16="http://schemas.microsoft.com/office/drawing/2014/main" id="{1ECAF6F9-A7DD-4D01-9FB4-0A40065840A7}"/>
              </a:ext>
            </a:extLst>
          </p:cNvPr>
          <p:cNvSpPr/>
          <p:nvPr/>
        </p:nvSpPr>
        <p:spPr>
          <a:xfrm>
            <a:off x="1704513" y="914400"/>
            <a:ext cx="488271" cy="64807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961B5B0-7548-4E78-8EE1-DED429D32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189" y="248574"/>
            <a:ext cx="5408118" cy="373610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BBDB837-F426-4A4C-BC68-B595BABC5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99" y="3739236"/>
            <a:ext cx="11773408" cy="30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209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4">
            <a:extLst>
              <a:ext uri="{FF2B5EF4-FFF2-40B4-BE49-F238E27FC236}">
                <a16:creationId xmlns:a16="http://schemas.microsoft.com/office/drawing/2014/main" id="{68312673-2856-4B19-926F-D338E8884A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78" t="15275" r="6574" b="12963"/>
          <a:stretch/>
        </p:blipFill>
        <p:spPr>
          <a:xfrm>
            <a:off x="6096000" y="367813"/>
            <a:ext cx="5668518" cy="3433201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FE77B220-D91B-4B5E-A09D-7BD969F1CE93}"/>
              </a:ext>
            </a:extLst>
          </p:cNvPr>
          <p:cNvSpPr txBox="1"/>
          <p:nvPr/>
        </p:nvSpPr>
        <p:spPr>
          <a:xfrm>
            <a:off x="1251752" y="1180730"/>
            <a:ext cx="3693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in 1947 the demolition of capitalist tenement houses began</a:t>
            </a:r>
            <a:endParaRPr lang="pl-PL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C7CF905-0D41-4DE0-946C-09E730EE6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17" y="2830283"/>
            <a:ext cx="5131814" cy="366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370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8;g30de7af213a_0_28" descr="Obraz zawierający tekst, Czcionka, zrzut ekranu, logo&#10;&#10;Opis wygenerowany automatycznie">
            <a:extLst>
              <a:ext uri="{FF2B5EF4-FFF2-40B4-BE49-F238E27FC236}">
                <a16:creationId xmlns:a16="http://schemas.microsoft.com/office/drawing/2014/main" id="{E05D3A16-E4FA-4284-AA30-30AE08B3135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5775" y="6180999"/>
            <a:ext cx="3768448" cy="531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70AF4D78-3CB4-40CF-A3EF-EB0E037F4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856" y="1216240"/>
            <a:ext cx="5501886" cy="2983053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54A44974-2043-4D7C-901A-99A3DFB412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940" y="540546"/>
            <a:ext cx="3957476" cy="5411932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CED3A3BC-33A7-4C26-B4D7-E4196BFC8312}"/>
              </a:ext>
            </a:extLst>
          </p:cNvPr>
          <p:cNvSpPr txBox="1"/>
          <p:nvPr/>
        </p:nvSpPr>
        <p:spPr>
          <a:xfrm>
            <a:off x="7630701" y="4483526"/>
            <a:ext cx="2769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latin typeface="Cambria" panose="02040503050406030204" pitchFamily="18" charset="0"/>
                <a:ea typeface="Cambria" panose="02040503050406030204" pitchFamily="18" charset="0"/>
              </a:rPr>
              <a:t>Nowa Huta - </a:t>
            </a:r>
            <a:r>
              <a:rPr lang="pl-PL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Cracow</a:t>
            </a:r>
            <a:r>
              <a:rPr lang="pl-PL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A8A71A9-B99A-4219-86AA-710699DBDF98}"/>
              </a:ext>
            </a:extLst>
          </p:cNvPr>
          <p:cNvSpPr txBox="1"/>
          <p:nvPr/>
        </p:nvSpPr>
        <p:spPr>
          <a:xfrm>
            <a:off x="4834463" y="5158689"/>
            <a:ext cx="1672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pl-PL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Warsaw</a:t>
            </a:r>
            <a:endParaRPr lang="pl-PL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739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28E1158B-A928-44D7-B495-5F1C71894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443" y="510315"/>
            <a:ext cx="6181567" cy="557088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09E3369A-4D92-4276-9B5A-9AF568CF0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229" y="776796"/>
            <a:ext cx="3201881" cy="4798819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F1DB31D4-8213-4C84-90CE-923EE63CF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1675" y="725386"/>
            <a:ext cx="3799096" cy="485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672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8;g30de7af213a_0_28" descr="Obraz zawierający tekst, Czcionka, zrzut ekranu, logo&#10;&#10;Opis wygenerowany automatycznie">
            <a:extLst>
              <a:ext uri="{FF2B5EF4-FFF2-40B4-BE49-F238E27FC236}">
                <a16:creationId xmlns:a16="http://schemas.microsoft.com/office/drawing/2014/main" id="{41DA0CB0-8602-4031-9174-7F3B780EC57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5775" y="6180999"/>
            <a:ext cx="3768448" cy="531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EF9A8EE-501D-4B8E-B3A1-93B67567A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79" y="369223"/>
            <a:ext cx="5332217" cy="334528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CF848E3F-5A53-48BF-AF5A-86D55CF5C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719" y="2041864"/>
            <a:ext cx="5547338" cy="375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70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42E6A619-518C-48BE-91CB-AC9EA1F3E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410" y="3512181"/>
            <a:ext cx="4502654" cy="311648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9EE7517-EFC3-46EF-8F09-2F213FD19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40" y="229339"/>
            <a:ext cx="4703131" cy="314145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B6B9B0C-F86C-49C8-93E2-07DEA8D77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2205" y="229339"/>
            <a:ext cx="4502654" cy="318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73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278615"/>
            <a:ext cx="12484120" cy="81366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"/>
          <p:cNvSpPr txBox="1">
            <a:spLocks noGrp="1"/>
          </p:cNvSpPr>
          <p:nvPr>
            <p:ph type="title"/>
          </p:nvPr>
        </p:nvSpPr>
        <p:spPr>
          <a:xfrm>
            <a:off x="531141" y="273376"/>
            <a:ext cx="8235787" cy="433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Century Gothic"/>
              <a:buNone/>
            </a:pPr>
            <a:r>
              <a:rPr lang="pl-PL" sz="2400" b="1">
                <a:latin typeface="Montserrat"/>
                <a:ea typeface="Montserrat"/>
                <a:cs typeface="Montserrat"/>
                <a:sym typeface="Montserrat"/>
              </a:rPr>
              <a:t>Process</a:t>
            </a:r>
            <a:endParaRPr sz="24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10"/>
          <p:cNvSpPr txBox="1"/>
          <p:nvPr/>
        </p:nvSpPr>
        <p:spPr>
          <a:xfrm>
            <a:off x="340528" y="2162616"/>
            <a:ext cx="5374472" cy="32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pl-PL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Forming a Urban Local  Group</a:t>
            </a:r>
            <a:endParaRPr sz="18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marR="0" lvl="0" indent="0" algn="l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pl-PL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Open workshops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marR="0" lvl="0" indent="0" algn="l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pl-PL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Supporting activities 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marR="0" lvl="0" indent="0" algn="l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IAP Draft </a:t>
            </a:r>
            <a:endParaRPr sz="18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marR="0" lvl="0" indent="0" algn="l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marR="0" lvl="0" indent="0" algn="l" rtl="0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10"/>
          <p:cNvPicPr preferRelativeResize="0"/>
          <p:nvPr/>
        </p:nvPicPr>
        <p:blipFill rotWithShape="1">
          <a:blip r:embed="rId3">
            <a:alphaModFix/>
          </a:blip>
          <a:srcRect t="7904" b="7904"/>
          <a:stretch/>
        </p:blipFill>
        <p:spPr>
          <a:xfrm>
            <a:off x="6082689" y="0"/>
            <a:ext cx="6109311" cy="6857987"/>
          </a:xfrm>
          <a:custGeom>
            <a:avLst/>
            <a:gdLst/>
            <a:ahLst/>
            <a:cxnLst/>
            <a:rect l="l" t="t" r="r" b="b"/>
            <a:pathLst>
              <a:path w="4581983" h="4408488" extrusionOk="0">
                <a:moveTo>
                  <a:pt x="0" y="0"/>
                </a:moveTo>
                <a:lnTo>
                  <a:pt x="4581983" y="0"/>
                </a:lnTo>
                <a:lnTo>
                  <a:pt x="4581983" y="1131886"/>
                </a:lnTo>
                <a:lnTo>
                  <a:pt x="4581983" y="4408487"/>
                </a:lnTo>
                <a:lnTo>
                  <a:pt x="4581983" y="4408488"/>
                </a:lnTo>
                <a:lnTo>
                  <a:pt x="0" y="4408488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52" name="Google Shape;152;p10" descr="Obraz zawierający tekst, Czcionka, zrzut ekranu, logo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09800" y="6190524"/>
            <a:ext cx="3768448" cy="531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g30de7af213a_0_33" descr="Obraz zawierający tekst, Czcionka, zrzut ekranu, logo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5775" y="6180999"/>
            <a:ext cx="3768448" cy="531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30de7af213a_0_33"/>
          <p:cNvPicPr preferRelativeResize="0"/>
          <p:nvPr/>
        </p:nvPicPr>
        <p:blipFill rotWithShape="1">
          <a:blip r:embed="rId4">
            <a:alphaModFix/>
          </a:blip>
          <a:srcRect t="24976" b="24981"/>
          <a:stretch/>
        </p:blipFill>
        <p:spPr>
          <a:xfrm>
            <a:off x="0" y="0"/>
            <a:ext cx="12302275" cy="820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g30de7af213a_0_46" descr="Obraz zawierający tekst, Czcionka, zrzut ekranu, logo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5775" y="6180999"/>
            <a:ext cx="3768448" cy="531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30de7af213a_0_46"/>
          <p:cNvPicPr preferRelativeResize="0"/>
          <p:nvPr/>
        </p:nvPicPr>
        <p:blipFill rotWithShape="1">
          <a:blip r:embed="rId4">
            <a:alphaModFix/>
          </a:blip>
          <a:srcRect l="49" r="59"/>
          <a:stretch/>
        </p:blipFill>
        <p:spPr>
          <a:xfrm>
            <a:off x="0" y="-442825"/>
            <a:ext cx="12735575" cy="849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0de7af213a_0_53"/>
          <p:cNvSpPr txBox="1">
            <a:spLocks noGrp="1"/>
          </p:cNvSpPr>
          <p:nvPr>
            <p:ph type="title"/>
          </p:nvPr>
        </p:nvSpPr>
        <p:spPr>
          <a:xfrm>
            <a:off x="531141" y="273376"/>
            <a:ext cx="82359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Century Gothic"/>
              <a:buNone/>
            </a:pPr>
            <a:r>
              <a:rPr lang="pl-PL" sz="2400" b="1">
                <a:latin typeface="Montserrat"/>
                <a:ea typeface="Montserrat"/>
                <a:cs typeface="Montserrat"/>
                <a:sym typeface="Montserrat"/>
              </a:rPr>
              <a:t>Workshops</a:t>
            </a:r>
            <a:endParaRPr sz="24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g30de7af213a_0_53"/>
          <p:cNvSpPr txBox="1"/>
          <p:nvPr/>
        </p:nvSpPr>
        <p:spPr>
          <a:xfrm>
            <a:off x="340528" y="2162616"/>
            <a:ext cx="5374500" cy="32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Creating a mental map of Wrzeszcz </a:t>
            </a:r>
            <a:endParaRPr sz="18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0" algn="l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Mapping challenges and opportunities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marR="0" lvl="0" indent="0" algn="l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marR="0" lvl="0" indent="0" algn="l" rtl="0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g30de7af213a_0_53" descr="Obraz zawierający tekst, Czcionka, zrzut ekranu, logo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9800" y="6190524"/>
            <a:ext cx="3768448" cy="531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30de7af213a_0_53"/>
          <p:cNvPicPr preferRelativeResize="0"/>
          <p:nvPr/>
        </p:nvPicPr>
        <p:blipFill rotWithShape="1">
          <a:blip r:embed="rId4">
            <a:alphaModFix/>
          </a:blip>
          <a:srcRect l="20312" r="20312"/>
          <a:stretch/>
        </p:blipFill>
        <p:spPr>
          <a:xfrm>
            <a:off x="6082689" y="0"/>
            <a:ext cx="6105492" cy="6855199"/>
          </a:xfrm>
          <a:custGeom>
            <a:avLst/>
            <a:gdLst/>
            <a:ahLst/>
            <a:cxnLst/>
            <a:rect l="l" t="t" r="r" b="b"/>
            <a:pathLst>
              <a:path w="4581983" h="4408488" extrusionOk="0">
                <a:moveTo>
                  <a:pt x="0" y="0"/>
                </a:moveTo>
                <a:lnTo>
                  <a:pt x="4581983" y="0"/>
                </a:lnTo>
                <a:lnTo>
                  <a:pt x="4581983" y="1131886"/>
                </a:lnTo>
                <a:lnTo>
                  <a:pt x="4581983" y="4408487"/>
                </a:lnTo>
                <a:lnTo>
                  <a:pt x="4581983" y="4408488"/>
                </a:lnTo>
                <a:lnTo>
                  <a:pt x="0" y="4408488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dd8020456b_0_26"/>
          <p:cNvSpPr txBox="1">
            <a:spLocks noGrp="1"/>
          </p:cNvSpPr>
          <p:nvPr>
            <p:ph type="title"/>
          </p:nvPr>
        </p:nvSpPr>
        <p:spPr>
          <a:xfrm>
            <a:off x="531141" y="273376"/>
            <a:ext cx="82359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Century Gothic"/>
              <a:buNone/>
            </a:pPr>
            <a:r>
              <a:rPr lang="pl-PL" sz="2400" b="1">
                <a:latin typeface="Montserrat"/>
                <a:ea typeface="Montserrat"/>
                <a:cs typeface="Montserrat"/>
                <a:sym typeface="Montserrat"/>
              </a:rPr>
              <a:t>Workshops</a:t>
            </a:r>
            <a:endParaRPr sz="2400"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8" name="Google Shape;178;g2dd8020456b_0_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825" y="1659025"/>
            <a:ext cx="5169198" cy="344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g2dd8020456b_0_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66275" y="1659025"/>
            <a:ext cx="5169219" cy="344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0de7af213a_0_65"/>
          <p:cNvSpPr txBox="1">
            <a:spLocks noGrp="1"/>
          </p:cNvSpPr>
          <p:nvPr>
            <p:ph type="title"/>
          </p:nvPr>
        </p:nvSpPr>
        <p:spPr>
          <a:xfrm>
            <a:off x="531141" y="273376"/>
            <a:ext cx="82359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Century Gothic"/>
              <a:buNone/>
            </a:pPr>
            <a:r>
              <a:rPr lang="pl-PL" sz="2400" b="1">
                <a:latin typeface="Montserrat"/>
                <a:ea typeface="Montserrat"/>
                <a:cs typeface="Montserrat"/>
                <a:sym typeface="Montserrat"/>
              </a:rPr>
              <a:t>Supporting activities </a:t>
            </a:r>
            <a:endParaRPr sz="2400"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5" name="Google Shape;185;g30de7af213a_0_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250" y="807175"/>
            <a:ext cx="3825623" cy="541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30de7af213a_0_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8798" y="1210976"/>
            <a:ext cx="6339578" cy="4224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dd8020456b_0_2"/>
          <p:cNvSpPr txBox="1">
            <a:spLocks noGrp="1"/>
          </p:cNvSpPr>
          <p:nvPr>
            <p:ph type="title"/>
          </p:nvPr>
        </p:nvSpPr>
        <p:spPr>
          <a:xfrm>
            <a:off x="531141" y="1727351"/>
            <a:ext cx="82359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Century Gothic"/>
              <a:buNone/>
            </a:pPr>
            <a:r>
              <a:rPr lang="pl-PL" sz="2400">
                <a:latin typeface="Century Gothic"/>
                <a:ea typeface="Century Gothic"/>
                <a:cs typeface="Century Gothic"/>
                <a:sym typeface="Century Gothic"/>
              </a:rPr>
              <a:t>Challenges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2" name="Google Shape;192;g2dd8020456b_0_2"/>
          <p:cNvSpPr txBox="1"/>
          <p:nvPr/>
        </p:nvSpPr>
        <p:spPr>
          <a:xfrm>
            <a:off x="480725" y="2354825"/>
            <a:ext cx="9041400" cy="16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pl-P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Lack of spatial integration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pl-P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Low quality of public and green spaces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pl-P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Disappearance of third places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pl-P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Low awareness of architectural/planning heritage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pl-P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Lack of community ownership &amp; appreciation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pl-P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Poor condition of heritage buildings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pl-P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Lack of “official” recognition and protection of architectural/planning heritage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3" name="Google Shape;193;g2dd8020456b_0_2" descr="Obraz zawierający tekst, Czcionka, zrzut ekranu, logo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5775" y="6180999"/>
            <a:ext cx="3768448" cy="531744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g2dd8020456b_0_2"/>
          <p:cNvSpPr txBox="1">
            <a:spLocks noGrp="1"/>
          </p:cNvSpPr>
          <p:nvPr>
            <p:ph type="title"/>
          </p:nvPr>
        </p:nvSpPr>
        <p:spPr>
          <a:xfrm>
            <a:off x="531141" y="273376"/>
            <a:ext cx="82359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Century Gothic"/>
              <a:buNone/>
            </a:pPr>
            <a:r>
              <a:rPr lang="pl-PL" sz="3200" b="1">
                <a:latin typeface="Montserrat"/>
                <a:ea typeface="Montserrat"/>
                <a:cs typeface="Montserrat"/>
                <a:sym typeface="Montserrat"/>
              </a:rPr>
              <a:t>Key findings</a:t>
            </a:r>
            <a:endParaRPr sz="3200"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0de7af213a_0_92"/>
          <p:cNvSpPr txBox="1">
            <a:spLocks noGrp="1"/>
          </p:cNvSpPr>
          <p:nvPr>
            <p:ph type="title"/>
          </p:nvPr>
        </p:nvSpPr>
        <p:spPr>
          <a:xfrm>
            <a:off x="531141" y="1727351"/>
            <a:ext cx="82359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Century Gothic"/>
              <a:buNone/>
            </a:pPr>
            <a:r>
              <a:rPr lang="pl-PL" sz="2400">
                <a:latin typeface="Century Gothic"/>
                <a:ea typeface="Century Gothic"/>
                <a:cs typeface="Century Gothic"/>
                <a:sym typeface="Century Gothic"/>
              </a:rPr>
              <a:t>Opportunities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0" name="Google Shape;200;g30de7af213a_0_92"/>
          <p:cNvSpPr txBox="1"/>
          <p:nvPr/>
        </p:nvSpPr>
        <p:spPr>
          <a:xfrm>
            <a:off x="480725" y="2354825"/>
            <a:ext cx="9041400" cy="16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pl-P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Sense of place &amp; local identity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pl-P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Tangible &amp; intangible heritage 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pl-P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Appreciation of green &amp; public spaces, architecture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pl-P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Location &amp; urban structure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pl-P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NGO/ Community</a:t>
            </a:r>
            <a:r>
              <a:rPr lang="pl-PL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NGO/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g30de7af213a_0_92" descr="Obraz zawierający tekst, Czcionka, zrzut ekranu, logo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5775" y="6180999"/>
            <a:ext cx="3768448" cy="53174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30de7af213a_0_92"/>
          <p:cNvSpPr txBox="1">
            <a:spLocks noGrp="1"/>
          </p:cNvSpPr>
          <p:nvPr>
            <p:ph type="title"/>
          </p:nvPr>
        </p:nvSpPr>
        <p:spPr>
          <a:xfrm>
            <a:off x="531141" y="273376"/>
            <a:ext cx="82359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Century Gothic"/>
              <a:buNone/>
            </a:pPr>
            <a:r>
              <a:rPr lang="pl-PL" sz="3200" b="1">
                <a:latin typeface="Montserrat"/>
                <a:ea typeface="Montserrat"/>
                <a:cs typeface="Montserrat"/>
                <a:sym typeface="Montserrat"/>
              </a:rPr>
              <a:t>Key findings</a:t>
            </a:r>
            <a:endParaRPr sz="3200"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g2dd8020456b_0_10" descr="Obraz zawierający tekst, Czcionka, zrzut ekranu, logo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5775" y="6180999"/>
            <a:ext cx="3768448" cy="531744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2dd8020456b_0_10"/>
          <p:cNvSpPr txBox="1">
            <a:spLocks noGrp="1"/>
          </p:cNvSpPr>
          <p:nvPr>
            <p:ph type="title"/>
          </p:nvPr>
        </p:nvSpPr>
        <p:spPr>
          <a:xfrm>
            <a:off x="531141" y="273376"/>
            <a:ext cx="82359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Century Gothic"/>
              <a:buNone/>
            </a:pPr>
            <a:r>
              <a:rPr lang="pl-PL" sz="3200" b="1">
                <a:latin typeface="Montserrat"/>
                <a:ea typeface="Montserrat"/>
                <a:cs typeface="Montserrat"/>
                <a:sym typeface="Montserrat"/>
              </a:rPr>
              <a:t>Focus </a:t>
            </a:r>
            <a:endParaRPr sz="32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" name="Google Shape;209;g2dd8020456b_0_10"/>
          <p:cNvSpPr/>
          <p:nvPr/>
        </p:nvSpPr>
        <p:spPr>
          <a:xfrm>
            <a:off x="1293050" y="2349300"/>
            <a:ext cx="2159400" cy="2159400"/>
          </a:xfrm>
          <a:prstGeom prst="ellipse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l-PL" sz="11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Public &amp; green spaces</a:t>
            </a:r>
            <a:endParaRPr sz="14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" name="Google Shape;210;g2dd8020456b_0_10"/>
          <p:cNvSpPr/>
          <p:nvPr/>
        </p:nvSpPr>
        <p:spPr>
          <a:xfrm>
            <a:off x="4727275" y="2349300"/>
            <a:ext cx="2159400" cy="2159400"/>
          </a:xfrm>
          <a:prstGeom prst="ellipse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l-PL" sz="11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Awareness building &amp; Education</a:t>
            </a:r>
            <a:endParaRPr sz="14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1" name="Google Shape;211;g2dd8020456b_0_10"/>
          <p:cNvSpPr/>
          <p:nvPr/>
        </p:nvSpPr>
        <p:spPr>
          <a:xfrm>
            <a:off x="8161500" y="2364238"/>
            <a:ext cx="2159400" cy="2159400"/>
          </a:xfrm>
          <a:prstGeom prst="ellipse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l-PL" sz="11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Policies &amp; guidelines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g2dd8020456b_0_18" descr="Obraz zawierający tekst, Czcionka, zrzut ekranu, logo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5775" y="6180999"/>
            <a:ext cx="3768448" cy="531744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2dd8020456b_0_18"/>
          <p:cNvSpPr txBox="1">
            <a:spLocks noGrp="1"/>
          </p:cNvSpPr>
          <p:nvPr>
            <p:ph type="title"/>
          </p:nvPr>
        </p:nvSpPr>
        <p:spPr>
          <a:xfrm>
            <a:off x="531141" y="273376"/>
            <a:ext cx="82359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Century Gothic"/>
              <a:buNone/>
            </a:pPr>
            <a:r>
              <a:rPr lang="pl-PL" sz="3200" b="1">
                <a:latin typeface="Montserrat"/>
                <a:ea typeface="Montserrat"/>
                <a:cs typeface="Montserrat"/>
                <a:sym typeface="Montserrat"/>
              </a:rPr>
              <a:t>Heritage as a driver of change…</a:t>
            </a:r>
            <a:endParaRPr sz="3200"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8" name="Google Shape;218;g2dd8020456b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150" y="2275163"/>
            <a:ext cx="3673575" cy="239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g2dd8020456b_0_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40300" y="2221623"/>
            <a:ext cx="3182774" cy="24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g2dd8020456b_0_18"/>
          <p:cNvPicPr preferRelativeResize="0"/>
          <p:nvPr/>
        </p:nvPicPr>
        <p:blipFill rotWithShape="1">
          <a:blip r:embed="rId6">
            <a:alphaModFix/>
          </a:blip>
          <a:srcRect t="1181" b="1181"/>
          <a:stretch/>
        </p:blipFill>
        <p:spPr>
          <a:xfrm>
            <a:off x="4385725" y="2275163"/>
            <a:ext cx="3673575" cy="2391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g30de7af213a_0_122" descr="Obraz zawierający tekst, Czcionka, zrzut ekranu, logo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5775" y="6180999"/>
            <a:ext cx="3768448" cy="531744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g30de7af213a_0_122"/>
          <p:cNvSpPr txBox="1">
            <a:spLocks noGrp="1"/>
          </p:cNvSpPr>
          <p:nvPr>
            <p:ph type="title"/>
          </p:nvPr>
        </p:nvSpPr>
        <p:spPr>
          <a:xfrm>
            <a:off x="531141" y="273376"/>
            <a:ext cx="82359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Century Gothic"/>
              <a:buNone/>
            </a:pPr>
            <a:r>
              <a:rPr lang="pl-PL" sz="3200" b="1">
                <a:latin typeface="Montserrat"/>
                <a:ea typeface="Montserrat"/>
                <a:cs typeface="Montserrat"/>
                <a:sym typeface="Montserrat"/>
              </a:rPr>
              <a:t>Objectives</a:t>
            </a:r>
            <a:endParaRPr sz="32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" name="Google Shape;227;g30de7af213a_0_122"/>
          <p:cNvSpPr/>
          <p:nvPr/>
        </p:nvSpPr>
        <p:spPr>
          <a:xfrm>
            <a:off x="868000" y="1244200"/>
            <a:ext cx="3388500" cy="2943300"/>
          </a:xfrm>
          <a:prstGeom prst="ellipse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 improve the liveability of the neighborhood by strengthening spatial and social integration</a:t>
            </a:r>
            <a:endParaRPr sz="14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" name="Google Shape;228;g30de7af213a_0_122"/>
          <p:cNvSpPr/>
          <p:nvPr/>
        </p:nvSpPr>
        <p:spPr>
          <a:xfrm>
            <a:off x="4479800" y="2971500"/>
            <a:ext cx="3388500" cy="2943300"/>
          </a:xfrm>
          <a:prstGeom prst="ellipse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 raise awareness on socio-economic &amp; cultural benefits of GDMs heritage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9" name="Google Shape;229;g30de7af213a_0_122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30" name="Google Shape;230;g30de7af213a_0_122"/>
          <p:cNvSpPr/>
          <p:nvPr/>
        </p:nvSpPr>
        <p:spPr>
          <a:xfrm>
            <a:off x="7868300" y="772525"/>
            <a:ext cx="3388500" cy="2943300"/>
          </a:xfrm>
          <a:prstGeom prst="ellipse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 strengthen the role of architectural heritage in urban development &amp; improving quality of life</a:t>
            </a:r>
            <a:endParaRPr sz="14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0de7af213a_0_136"/>
          <p:cNvSpPr txBox="1">
            <a:spLocks noGrp="1"/>
          </p:cNvSpPr>
          <p:nvPr>
            <p:ph type="title"/>
          </p:nvPr>
        </p:nvSpPr>
        <p:spPr>
          <a:xfrm>
            <a:off x="531141" y="273376"/>
            <a:ext cx="82359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Century Gothic"/>
              <a:buNone/>
            </a:pPr>
            <a:r>
              <a:rPr lang="pl-PL" sz="3200" b="1">
                <a:latin typeface="Montserrat"/>
                <a:ea typeface="Montserrat"/>
                <a:cs typeface="Montserrat"/>
                <a:sym typeface="Montserrat"/>
              </a:rPr>
              <a:t>Next steps..</a:t>
            </a:r>
            <a:endParaRPr sz="32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Century Gothic"/>
              <a:buNone/>
            </a:pPr>
            <a:endParaRPr sz="2400"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6" name="Google Shape;236;g30de7af213a_0_136"/>
          <p:cNvPicPr preferRelativeResize="0"/>
          <p:nvPr/>
        </p:nvPicPr>
        <p:blipFill rotWithShape="1">
          <a:blip r:embed="rId3">
            <a:alphaModFix/>
          </a:blip>
          <a:srcRect t="5562" b="5571"/>
          <a:stretch/>
        </p:blipFill>
        <p:spPr>
          <a:xfrm>
            <a:off x="668825" y="1659025"/>
            <a:ext cx="5169198" cy="3445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30de7af213a_0_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66275" y="1659025"/>
            <a:ext cx="5169219" cy="344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348</Words>
  <Application>Microsoft Office PowerPoint</Application>
  <PresentationFormat>Panoramiczny</PresentationFormat>
  <Paragraphs>78</Paragraphs>
  <Slides>27</Slides>
  <Notes>19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4" baseType="lpstr">
      <vt:lpstr>Montserrat</vt:lpstr>
      <vt:lpstr>Arial</vt:lpstr>
      <vt:lpstr>Play</vt:lpstr>
      <vt:lpstr>Source Sans Pro</vt:lpstr>
      <vt:lpstr>Cambria</vt:lpstr>
      <vt:lpstr>Century Gothic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Integrated Action Plan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Process</vt:lpstr>
      <vt:lpstr>Prezentacja programu PowerPoint</vt:lpstr>
      <vt:lpstr>Prezentacja programu PowerPoint</vt:lpstr>
      <vt:lpstr>Workshops</vt:lpstr>
      <vt:lpstr>Workshops</vt:lpstr>
      <vt:lpstr>Supporting activities </vt:lpstr>
      <vt:lpstr>Challenges</vt:lpstr>
      <vt:lpstr>Opportunities</vt:lpstr>
      <vt:lpstr>Focus </vt:lpstr>
      <vt:lpstr>Heritage as a driver of change…</vt:lpstr>
      <vt:lpstr>Objectives</vt:lpstr>
      <vt:lpstr>Next steps..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Sobczyk Grzegorz</dc:creator>
  <cp:lastModifiedBy>Sobczyk Grzegorz</cp:lastModifiedBy>
  <cp:revision>18</cp:revision>
  <dcterms:created xsi:type="dcterms:W3CDTF">2024-03-21T09:44:08Z</dcterms:created>
  <dcterms:modified xsi:type="dcterms:W3CDTF">2024-10-24T08:14:23Z</dcterms:modified>
</cp:coreProperties>
</file>