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3" r:id="rId6"/>
    <p:sldId id="264" r:id="rId7"/>
    <p:sldId id="281" r:id="rId8"/>
    <p:sldId id="280" r:id="rId9"/>
    <p:sldId id="283" r:id="rId10"/>
    <p:sldId id="282" r:id="rId11"/>
    <p:sldId id="284" r:id="rId12"/>
    <p:sldId id="259" r:id="rId13"/>
    <p:sldId id="267" r:id="rId14"/>
    <p:sldId id="268" r:id="rId15"/>
    <p:sldId id="269" r:id="rId16"/>
    <p:sldId id="270" r:id="rId17"/>
    <p:sldId id="271" r:id="rId18"/>
    <p:sldId id="278" r:id="rId19"/>
    <p:sldId id="272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1A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365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CF6F29-8BC1-4475-AAEF-222F81510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5923C50-132A-4019-BAC3-5A9C8669B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AEA8CB-1EA5-47BF-B9EB-47C61DD6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4A09F0-6B0C-4618-9BE6-EFF102B7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626CC1-1269-483F-B6BE-6F789E13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494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1E65CB-A1FF-40A5-B444-56D69A41D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B0FF75-2D65-48A2-9A60-3E2BC5A9E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E58C4B-303F-4EF0-B39C-17BD21A91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438AFB6-3D3C-4653-814F-B680BAFF9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DDB2C6-031F-4746-BF0A-92D18FC5F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03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AEA658-18F2-44AE-AD0B-0ADCD28DC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290E70-258D-4F0D-ACE6-B4B083EDE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FCBEDD9-1EC7-420C-9FB1-CAD9DCBB9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38DFA57-0478-4975-8A80-10BC0EC4E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EA30E3B-39AA-4F5F-A268-A48AC9632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4601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D863D1-27B6-422D-B0EE-453962EE9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4C05D8-8B5A-4F26-879C-C27FED555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10053E-E515-4F17-A6DA-399698BC3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02242F9-9497-47AD-AC19-22997D0F4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57C15EF-16AB-4A79-872C-688C161C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7F9A685-87A7-4C93-926C-8CDF45159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15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431566-94B2-466D-8AB0-CBEC59EC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33A3482-9891-4459-BD72-766568E3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423D06-355F-4996-9E6F-C23A50449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2891713-D008-4D4E-8B70-7B6F3E392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58B5ECA-C05E-4FDB-87C2-EC5B379052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9F51BE6-BD28-4D30-AA97-B798DA9D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D77409A-483D-482E-9EC7-9412316C3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5D73B56-50D2-4D73-9296-EBF2FA35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96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DD5085-C0CF-4F16-842C-89E2BE157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75B7F81-DF01-4EF0-80EC-3B5AD5827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AAAD978-592F-46D0-82BD-510825CC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1A1660E-D95B-4EDC-ABAA-0DC564A2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7957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82A0B6C-A536-43A3-986E-8D41F272E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38DC7CE-15BD-4E76-913A-4149877A0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F32FF27-9373-4C23-9EC4-78D32496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02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0AC711-AD5F-49F8-ABBA-A7757C872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837C9A-98C0-4D0B-9F2F-3B7A097AC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589F516-8717-4AAD-A4E0-906A774E2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4237B61-FAE9-4FC7-BA25-192224EEC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389E75F-D439-4524-9C8E-04EB443C4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A4ED21-D62A-42D8-B47D-6338ACCB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024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2A0FEB-6ACD-4F74-89FE-4360E7C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E9875DE-B58F-409B-BB36-E9FFEDB4A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7EED02A-42A8-4450-85FE-571A7E1DD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4AC1041-184F-425E-9299-23133894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929D4E1-29C8-4132-B6D5-E0B1F91A4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DB80640-B1BF-4934-BF73-C783C694F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002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C3953B-0A07-49C8-81A5-0BC49E654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15FECEF-4D20-4210-99A6-7355CB22F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0DF029E-7C6D-4BC7-8696-14A630B74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713A57E-0A3F-46F7-BE9D-576221FF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1C8BD8-FF12-4E43-B2C8-1FA26044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166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52C04D3-EA15-4D0D-8DD2-3D27A4449B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057E7C7-DADE-442F-BA86-A943B25A3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0E10CB9-08D5-4AFF-9AC0-E3730A2F4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E54D72-A09B-49E1-97E1-E16D16B1C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2D7696-8EB1-40D5-BD32-96B1F2FA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7718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EB44D83-1DE5-4DEB-924C-BF38981B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3B53D3-D0CA-42D2-A182-2A6F50467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4351B4-B983-4D43-A870-CCB8C0474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2DE3DC6-B918-4055-B14B-FC8716BD7D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EA64B8-2C6E-4E48-BD93-D228A3639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6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FBD1248C-978C-4582-A57E-493420DAF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221"/>
            <a:ext cx="12191999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C14AEF2-EF33-4768-B00B-85E390F2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598" y="3429000"/>
            <a:ext cx="4572000" cy="1605662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l-PL" sz="2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Gdańskie Warsztaty Projektowe</a:t>
            </a:r>
            <a:br>
              <a:rPr lang="pl-PL" sz="2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Young City. </a:t>
            </a:r>
            <a:r>
              <a:rPr lang="pl-PL" sz="24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Future</a:t>
            </a:r>
            <a:r>
              <a:rPr lang="pl-PL" sz="2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of the </a:t>
            </a:r>
            <a:r>
              <a:rPr lang="pl-PL" sz="24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District</a:t>
            </a:r>
            <a:endParaRPr lang="pl-PL" sz="24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8C6379A-2792-4EC1-B614-0FB0D09B4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6597" y="5369333"/>
            <a:ext cx="4004345" cy="1062241"/>
          </a:xfrm>
        </p:spPr>
        <p:txBody>
          <a:bodyPr>
            <a:normAutofit/>
          </a:bodyPr>
          <a:lstStyle/>
          <a:p>
            <a:pPr algn="l"/>
            <a:endParaRPr lang="pl-PL" sz="1400" dirty="0">
              <a:solidFill>
                <a:srgbClr val="E51A26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18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1.01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Aim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0E39533C-9229-4087-B292-AFE88B98A8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734" r="16411" b="2158"/>
          <a:stretch/>
        </p:blipFill>
        <p:spPr>
          <a:xfrm>
            <a:off x="6057900" y="0"/>
            <a:ext cx="6248400" cy="6858000"/>
          </a:xfrm>
          <a:prstGeom prst="rect">
            <a:avLst/>
          </a:prstGeom>
        </p:spPr>
      </p:pic>
      <p:pic>
        <p:nvPicPr>
          <p:cNvPr id="10" name="Obraz 11">
            <a:extLst>
              <a:ext uri="{FF2B5EF4-FFF2-40B4-BE49-F238E27FC236}">
                <a16:creationId xmlns:a16="http://schemas.microsoft.com/office/drawing/2014/main" id="{4869CCFC-60B1-43C3-84A1-10459B1A5E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033" y="4245062"/>
            <a:ext cx="4510014" cy="1718395"/>
          </a:xfrm>
          <a:prstGeom prst="rect">
            <a:avLst/>
          </a:prstGeom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1182149" y="2015294"/>
            <a:ext cx="4355051" cy="39370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 err="1">
                <a:solidFill>
                  <a:srgbClr val="E51A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Aim</a:t>
            </a:r>
            <a:r>
              <a:rPr lang="pl-PL" sz="1200" dirty="0">
                <a:solidFill>
                  <a:srgbClr val="E51A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the </a:t>
            </a:r>
            <a:r>
              <a:rPr lang="pl-PL" sz="1200" dirty="0" err="1">
                <a:solidFill>
                  <a:srgbClr val="E51A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</a:t>
            </a:r>
            <a:r>
              <a:rPr lang="pl-PL" sz="1200" dirty="0">
                <a:solidFill>
                  <a:srgbClr val="E51A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200000"/>
              </a:lnSpc>
              <a:buSzPct val="100000"/>
              <a:buBlip>
                <a:blip r:embed="rId4"/>
              </a:buBlip>
            </a:pP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Gather stakeholders’ opinions regarding the key factors driving the transformation of the district,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4"/>
              </a:buBlip>
            </a:pP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Create a catalogue of actions and activities,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4"/>
              </a:buBlip>
            </a:pP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the character of the area based on stakeholders’ expectations,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4"/>
              </a:buBlip>
            </a:pP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areas and issues requiring further studies.</a:t>
            </a:r>
          </a:p>
          <a:p>
            <a:pPr>
              <a:lnSpc>
                <a:spcPct val="200000"/>
              </a:lnSpc>
              <a:buSzPct val="100000"/>
            </a:pP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46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2.01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Process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1112153" y="1377623"/>
            <a:ext cx="4358958" cy="18611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rgbClr val="E51A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pl-PL" sz="1200" dirty="0" err="1">
                <a:solidFill>
                  <a:srgbClr val="E51A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</a:t>
            </a:r>
            <a:r>
              <a:rPr lang="pl-PL" sz="1200" dirty="0">
                <a:solidFill>
                  <a:srgbClr val="E51A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 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meetings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workshops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expert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meetings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presentations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including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b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experts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100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participants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including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</p:txBody>
      </p:sp>
      <p:sp>
        <p:nvSpPr>
          <p:cNvPr id="6" name="Rectangle 5"/>
          <p:cNvSpPr/>
          <p:nvPr/>
        </p:nvSpPr>
        <p:spPr>
          <a:xfrm>
            <a:off x="1359876" y="3735611"/>
            <a:ext cx="3946769" cy="2255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Residents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authorities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Districts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representatives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Investors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Artists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architects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Representants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NGO.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2" r="18810"/>
          <a:stretch/>
        </p:blipFill>
        <p:spPr>
          <a:xfrm>
            <a:off x="6057900" y="0"/>
            <a:ext cx="6248400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19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281D9-E998-E298-AA07-405B22A7C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8EAAC16-8D74-F1D1-5A02-F5FC07A1B2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0" r="20416"/>
          <a:stretch/>
        </p:blipFill>
        <p:spPr>
          <a:xfrm>
            <a:off x="1285421" y="1745993"/>
            <a:ext cx="1785600" cy="17856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A253B10-4A12-0962-CFCC-01D39DFFC5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3" r="1595"/>
          <a:stretch/>
        </p:blipFill>
        <p:spPr>
          <a:xfrm>
            <a:off x="1285421" y="3824889"/>
            <a:ext cx="1785600" cy="17856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1C37629-41AC-C53B-5D35-2DB9248593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7" r="2895"/>
          <a:stretch/>
        </p:blipFill>
        <p:spPr>
          <a:xfrm>
            <a:off x="3373730" y="3824889"/>
            <a:ext cx="1785600" cy="17856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837D043-B90B-925C-E02D-D24DB0A5894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5" r="4745"/>
          <a:stretch/>
        </p:blipFill>
        <p:spPr>
          <a:xfrm>
            <a:off x="3380147" y="1755131"/>
            <a:ext cx="1786993" cy="178699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2AF9A3D-9B02-77BB-BD21-CB01FA9705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" t="359" r="-1" b="35006"/>
          <a:stretch/>
        </p:blipFill>
        <p:spPr>
          <a:xfrm>
            <a:off x="5455122" y="1755131"/>
            <a:ext cx="4466568" cy="38543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FF3666-1C4C-A9A0-8FC7-9FF62B94CC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7249"/>
            <a:ext cx="12192000" cy="8124748"/>
          </a:xfrm>
          <a:prstGeom prst="rect">
            <a:avLst/>
          </a:prstGeom>
        </p:spPr>
      </p:pic>
      <p:pic>
        <p:nvPicPr>
          <p:cNvPr id="8" name="Obraz 8">
            <a:extLst>
              <a:ext uri="{FF2B5EF4-FFF2-40B4-BE49-F238E27FC236}">
                <a16:creationId xmlns:a16="http://schemas.microsoft.com/office/drawing/2014/main" id="{9A44FE17-34CC-F167-050A-2709D4F25D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96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pic>
        <p:nvPicPr>
          <p:cNvPr id="1026" name="Picture 2" descr="Obraz zawierający mapa&#10;&#10;Opis wygenerowany automatycznie">
            <a:extLst>
              <a:ext uri="{FF2B5EF4-FFF2-40B4-BE49-F238E27FC236}">
                <a16:creationId xmlns:a16="http://schemas.microsoft.com/office/drawing/2014/main" id="{07E6805A-9BA7-C0B5-EFCA-178B48A0E7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9" t="2281" r="13553" b="2631"/>
          <a:stretch/>
        </p:blipFill>
        <p:spPr bwMode="auto">
          <a:xfrm>
            <a:off x="1048642" y="0"/>
            <a:ext cx="9587273" cy="710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3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61CCA-002D-2ED8-79A6-50C15EA10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8">
            <a:extLst>
              <a:ext uri="{FF2B5EF4-FFF2-40B4-BE49-F238E27FC236}">
                <a16:creationId xmlns:a16="http://schemas.microsoft.com/office/drawing/2014/main" id="{24306B20-52A6-A263-6C0E-DE10E252A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A822CF82-B02C-7A2E-1EB0-9FBC6DFEF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367" y="-1299411"/>
            <a:ext cx="12332367" cy="924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534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B722C-1FC1-F5C4-AEF1-EFB602FAB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8">
            <a:extLst>
              <a:ext uri="{FF2B5EF4-FFF2-40B4-BE49-F238E27FC236}">
                <a16:creationId xmlns:a16="http://schemas.microsoft.com/office/drawing/2014/main" id="{AB4C8914-073F-2B0B-632E-08BD1C967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2A330D3-25E7-E5CA-3BFD-D0FC6B678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045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2B495-6A85-D4C4-C19B-1459979F3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8">
            <a:extLst>
              <a:ext uri="{FF2B5EF4-FFF2-40B4-BE49-F238E27FC236}">
                <a16:creationId xmlns:a16="http://schemas.microsoft.com/office/drawing/2014/main" id="{A06D941E-2778-798D-CA58-6A54CC943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33FCD8-2641-3387-8974-106DB02E6F1D}"/>
              </a:ext>
            </a:extLst>
          </p:cNvPr>
          <p:cNvSpPr txBox="1"/>
          <p:nvPr/>
        </p:nvSpPr>
        <p:spPr>
          <a:xfrm>
            <a:off x="3046997" y="3244334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effectLst/>
              </a:rPr>
              <a:t> </a:t>
            </a:r>
            <a:endParaRPr lang="en-GB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AFBED1F-3229-E0E7-AAAE-CBF762C0F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0"/>
            <a:ext cx="96932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45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5" r="12485"/>
          <a:stretch/>
        </p:blipFill>
        <p:spPr>
          <a:xfrm>
            <a:off x="1285421" y="1745993"/>
            <a:ext cx="1785600" cy="1785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3" r="1595"/>
          <a:stretch/>
        </p:blipFill>
        <p:spPr>
          <a:xfrm>
            <a:off x="1285421" y="3824889"/>
            <a:ext cx="1785600" cy="1785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7" r="2895"/>
          <a:stretch/>
        </p:blipFill>
        <p:spPr>
          <a:xfrm>
            <a:off x="3373730" y="3824889"/>
            <a:ext cx="1785600" cy="1785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5" r="4745"/>
          <a:stretch/>
        </p:blipFill>
        <p:spPr>
          <a:xfrm>
            <a:off x="3380147" y="1755131"/>
            <a:ext cx="1786993" cy="178699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" t="359" r="-1" b="35006"/>
          <a:stretch/>
        </p:blipFill>
        <p:spPr>
          <a:xfrm>
            <a:off x="5455122" y="1755131"/>
            <a:ext cx="4466568" cy="3854331"/>
          </a:xfrm>
          <a:prstGeom prst="rect">
            <a:avLst/>
          </a:prstGeom>
        </p:spPr>
      </p:pic>
      <p:pic>
        <p:nvPicPr>
          <p:cNvPr id="8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430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3.01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Study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aerea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00" y="1087589"/>
            <a:ext cx="5623409" cy="50400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6631715" y="4196396"/>
            <a:ext cx="4415139" cy="1980543"/>
            <a:chOff x="1108529" y="3806539"/>
            <a:chExt cx="4415139" cy="1980543"/>
          </a:xfrm>
        </p:grpSpPr>
        <p:sp>
          <p:nvSpPr>
            <p:cNvPr id="11" name="Tytuł 1">
              <a:extLst>
                <a:ext uri="{FF2B5EF4-FFF2-40B4-BE49-F238E27FC236}">
                  <a16:creationId xmlns:a16="http://schemas.microsoft.com/office/drawing/2014/main" id="{03C730F3-AC37-428A-9130-D327174FD3A2}"/>
                </a:ext>
              </a:extLst>
            </p:cNvPr>
            <p:cNvSpPr txBox="1">
              <a:spLocks/>
            </p:cNvSpPr>
            <p:nvPr/>
          </p:nvSpPr>
          <p:spPr>
            <a:xfrm>
              <a:off x="1164710" y="3806539"/>
              <a:ext cx="4358958" cy="1861134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l-PL" sz="1200" dirty="0"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Legend</a:t>
              </a:r>
              <a:endParaRPr lang="pl-PL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5" r="76667"/>
            <a:stretch/>
          </p:blipFill>
          <p:spPr>
            <a:xfrm>
              <a:off x="1248649" y="4128588"/>
              <a:ext cx="2413837" cy="71410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81" r="58929"/>
            <a:stretch/>
          </p:blipFill>
          <p:spPr>
            <a:xfrm>
              <a:off x="1108529" y="4438469"/>
              <a:ext cx="2278744" cy="71410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22" r="32620"/>
            <a:stretch/>
          </p:blipFill>
          <p:spPr>
            <a:xfrm>
              <a:off x="1166198" y="5072978"/>
              <a:ext cx="2981960" cy="714104"/>
            </a:xfrm>
            <a:prstGeom prst="rect">
              <a:avLst/>
            </a:prstGeom>
          </p:spPr>
        </p:pic>
      </p:grpSp>
      <p:pic>
        <p:nvPicPr>
          <p:cNvPr id="10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26"/>
          <a:stretch/>
        </p:blipFill>
        <p:spPr>
          <a:xfrm>
            <a:off x="11215077" y="0"/>
            <a:ext cx="971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9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4.01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Connections</a:t>
            </a: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6687896" y="4602796"/>
            <a:ext cx="4358958" cy="18611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00" y="1087589"/>
            <a:ext cx="5521127" cy="504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42"/>
          <a:stretch/>
        </p:blipFill>
        <p:spPr>
          <a:xfrm>
            <a:off x="6459727" y="4909930"/>
            <a:ext cx="4030473" cy="126274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96"/>
          <a:stretch/>
        </p:blipFill>
        <p:spPr>
          <a:xfrm>
            <a:off x="11308861" y="0"/>
            <a:ext cx="877499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517208" y="1048144"/>
            <a:ext cx="4189869" cy="2278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100000"/>
            </a:pP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Key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: </a:t>
            </a:r>
          </a:p>
          <a:p>
            <a:pPr marL="171450" indent="-171450">
              <a:lnSpc>
                <a:spcPct val="150000"/>
              </a:lnSpc>
              <a:buSzPct val="100000"/>
              <a:buBlip>
                <a:blip r:embed="rId5"/>
              </a:buBlip>
            </a:pP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150000"/>
              </a:lnSpc>
              <a:buSzPct val="100000"/>
              <a:buBlip>
                <a:blip r:embed="rId5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need to increase the accessibility of pedestrian and bicycle traffic to the district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150000"/>
              </a:lnSpc>
              <a:buSzPct val="100000"/>
              <a:buBlip>
                <a:blip r:embed="rId5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need to create a pedestrian connection connecting the </a:t>
            </a:r>
            <a:r>
              <a:rPr lang="en-US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Aniołki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district with </a:t>
            </a:r>
            <a:r>
              <a:rPr lang="en-US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Młode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Miasto – e.g. a footbridge over the tracks and Jana z </a:t>
            </a:r>
            <a:r>
              <a:rPr lang="en-US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Kolna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Street.</a:t>
            </a:r>
            <a:endParaRPr lang="pl-PL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045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459727" y="3100818"/>
            <a:ext cx="3576918" cy="3291328"/>
            <a:chOff x="6459727" y="2527074"/>
            <a:chExt cx="3576918" cy="329132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662"/>
            <a:stretch/>
          </p:blipFill>
          <p:spPr>
            <a:xfrm>
              <a:off x="6459727" y="2527074"/>
              <a:ext cx="3576918" cy="165462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10" r="38825"/>
            <a:stretch/>
          </p:blipFill>
          <p:spPr>
            <a:xfrm>
              <a:off x="6577331" y="4163773"/>
              <a:ext cx="3263154" cy="1654629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00" y="1087589"/>
            <a:ext cx="5521127" cy="5040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4.02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Views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nodal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points</a:t>
            </a: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6687896" y="2818818"/>
            <a:ext cx="4358958" cy="18611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Legenda:</a:t>
            </a: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53"/>
          <a:stretch/>
        </p:blipFill>
        <p:spPr>
          <a:xfrm>
            <a:off x="11340123" y="0"/>
            <a:ext cx="846238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698183" y="1048144"/>
            <a:ext cx="4189869" cy="1170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100000"/>
            </a:pP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Key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:</a:t>
            </a:r>
          </a:p>
          <a:p>
            <a:pPr>
              <a:lnSpc>
                <a:spcPct val="150000"/>
              </a:lnSpc>
              <a:buSzPct val="100000"/>
            </a:pP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150000"/>
              </a:lnSpc>
              <a:buSzPct val="100000"/>
              <a:buBlip>
                <a:blip r:embed="rId5"/>
              </a:buBlip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Most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important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views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along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Droga do Wolności and the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waterfront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pl-PL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0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00" y="1087589"/>
            <a:ext cx="5521127" cy="5040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4.03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District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polycentricity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6687896" y="5167571"/>
            <a:ext cx="4358958" cy="18611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Legenda:</a:t>
            </a: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073"/>
          <a:stretch/>
        </p:blipFill>
        <p:spPr>
          <a:xfrm>
            <a:off x="6549377" y="5433133"/>
            <a:ext cx="3648635" cy="76635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04"/>
          <a:stretch/>
        </p:blipFill>
        <p:spPr>
          <a:xfrm>
            <a:off x="11285415" y="0"/>
            <a:ext cx="900946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90922" y="1048144"/>
            <a:ext cx="4189869" cy="1170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100000"/>
            </a:pP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Key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: </a:t>
            </a:r>
          </a:p>
          <a:p>
            <a:pPr>
              <a:lnSpc>
                <a:spcPct val="150000"/>
              </a:lnSpc>
              <a:buSzPct val="100000"/>
            </a:pP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150000"/>
              </a:lnSpc>
              <a:buSzPct val="100000"/>
              <a:buBlip>
                <a:blip r:embed="rId5"/>
              </a:buBlip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district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consists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centres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neighbourhood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with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different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characteristics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pl-PL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860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4.04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Sustainable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programme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580316" y="4009858"/>
            <a:ext cx="2717044" cy="2117731"/>
            <a:chOff x="7368988" y="2243501"/>
            <a:chExt cx="2717044" cy="21177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77" r="39044"/>
            <a:stretch/>
          </p:blipFill>
          <p:spPr>
            <a:xfrm>
              <a:off x="7814021" y="3621003"/>
              <a:ext cx="2106707" cy="74022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1" r="57794"/>
            <a:stretch/>
          </p:blipFill>
          <p:spPr>
            <a:xfrm>
              <a:off x="7764173" y="2906454"/>
              <a:ext cx="2321859" cy="740229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382"/>
            <a:stretch/>
          </p:blipFill>
          <p:spPr>
            <a:xfrm>
              <a:off x="7368988" y="2243501"/>
              <a:ext cx="2635624" cy="740229"/>
            </a:xfrm>
            <a:prstGeom prst="rect">
              <a:avLst/>
            </a:prstGeom>
          </p:spPr>
        </p:pic>
      </p:grpSp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6687896" y="3706324"/>
            <a:ext cx="4358958" cy="18611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Legenda:</a:t>
            </a: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00" y="1087589"/>
            <a:ext cx="5521127" cy="5040000"/>
          </a:xfrm>
          <a:prstGeom prst="rect">
            <a:avLst/>
          </a:prstGeom>
        </p:spPr>
      </p:pic>
      <p:pic>
        <p:nvPicPr>
          <p:cNvPr id="10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96"/>
          <a:stretch/>
        </p:blipFill>
        <p:spPr>
          <a:xfrm>
            <a:off x="11308861" y="0"/>
            <a:ext cx="8774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688658" y="1048144"/>
            <a:ext cx="4189869" cy="1170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100000"/>
            </a:pP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Key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:</a:t>
            </a:r>
          </a:p>
          <a:p>
            <a:pPr>
              <a:lnSpc>
                <a:spcPct val="150000"/>
              </a:lnSpc>
              <a:buSzPct val="100000"/>
            </a:pP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150000"/>
              </a:lnSpc>
              <a:buSzPct val="100000"/>
              <a:buBlip>
                <a:blip r:embed="rId5"/>
              </a:buBlip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Młode Miasto as a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multifunctional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district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with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scattered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basic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pl-PL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25" y="1025717"/>
            <a:ext cx="3536621" cy="262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478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1182148" y="1656862"/>
            <a:ext cx="5140498" cy="42954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To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create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a network of third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places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</a:p>
          <a:p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720754" y="625183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4.05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 Third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places</a:t>
            </a: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019" y="2236420"/>
            <a:ext cx="5130198" cy="307022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79"/>
          <a:stretch/>
        </p:blipFill>
        <p:spPr>
          <a:xfrm>
            <a:off x="11465169" y="0"/>
            <a:ext cx="7211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70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00" y="1087589"/>
            <a:ext cx="5521127" cy="5040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8880446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4.06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Heritage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assets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sites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memory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as a network of third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places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6687896" y="5364797"/>
            <a:ext cx="4358958" cy="18611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Legenda:</a:t>
            </a: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91"/>
          <a:stretch/>
        </p:blipFill>
        <p:spPr>
          <a:xfrm>
            <a:off x="6450762" y="5674743"/>
            <a:ext cx="3756212" cy="45284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32"/>
          <a:stretch/>
        </p:blipFill>
        <p:spPr>
          <a:xfrm>
            <a:off x="11301045" y="0"/>
            <a:ext cx="885315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87896" y="1124344"/>
            <a:ext cx="4652494" cy="2555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100000"/>
            </a:pP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SzPct val="100000"/>
            </a:pP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Noteworthy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heritage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sites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: 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 Solidarności, Trasernię, Montownię U-bootów, zabudowania Stoczni Cesarskiej wraz z budynkiem Dyrekcji, otoczenie Ulicy Elektryków oraz Mlecznego Piotra. Do dziedzictwa odnosi się również budynek Europejskiego Centrum Solidarności.</a:t>
            </a:r>
          </a:p>
          <a:p>
            <a:pPr marL="171450" indent="-171450">
              <a:lnSpc>
                <a:spcPct val="150000"/>
              </a:lnSpc>
              <a:buSzPct val="100000"/>
              <a:buBlip>
                <a:blip r:embed="rId5"/>
              </a:buBlip>
            </a:pP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SzPct val="100000"/>
            </a:pP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suggestion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: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create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Museum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Heriatge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Industry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a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memory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park.</a:t>
            </a:r>
          </a:p>
        </p:txBody>
      </p:sp>
    </p:spTree>
    <p:extLst>
      <p:ext uri="{BB962C8B-B14F-4D97-AF65-F5344CB8AC3E}">
        <p14:creationId xmlns:p14="http://schemas.microsoft.com/office/powerpoint/2010/main" val="2330891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00" y="1087589"/>
            <a:ext cx="5521127" cy="5040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8893146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4.07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Existing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postulated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sites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recreations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as a network of third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places</a:t>
            </a: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443113" y="4403879"/>
            <a:ext cx="3021106" cy="1830161"/>
            <a:chOff x="6813176" y="2046163"/>
            <a:chExt cx="3021106" cy="183016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44" r="39633"/>
            <a:stretch/>
          </p:blipFill>
          <p:spPr>
            <a:xfrm>
              <a:off x="7131421" y="3275433"/>
              <a:ext cx="2294966" cy="60089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03" r="59411"/>
            <a:stretch/>
          </p:blipFill>
          <p:spPr>
            <a:xfrm>
              <a:off x="7270376" y="2674542"/>
              <a:ext cx="1766047" cy="60089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220"/>
            <a:stretch/>
          </p:blipFill>
          <p:spPr>
            <a:xfrm>
              <a:off x="6813176" y="2046163"/>
              <a:ext cx="3021106" cy="600891"/>
            </a:xfrm>
            <a:prstGeom prst="rect">
              <a:avLst/>
            </a:prstGeom>
          </p:spPr>
        </p:pic>
      </p:grpSp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6687896" y="4109737"/>
            <a:ext cx="4358958" cy="18611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Legenda:</a:t>
            </a: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32"/>
          <a:stretch/>
        </p:blipFill>
        <p:spPr>
          <a:xfrm>
            <a:off x="11301045" y="0"/>
            <a:ext cx="885315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687896" y="1124344"/>
            <a:ext cx="4435566" cy="1724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100000"/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>
              <a:lnSpc>
                <a:spcPct val="150000"/>
              </a:lnSpc>
              <a:buSzPct val="100000"/>
            </a:pP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Noteworthy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existing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sites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: 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spaces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by the Cesarska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Shipyard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Park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Steffensa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waterfront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>
              <a:lnSpc>
                <a:spcPct val="150000"/>
              </a:lnSpc>
              <a:buSzPct val="100000"/>
            </a:pP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SzPct val="100000"/>
            </a:pP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suggestion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: 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create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network of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pocket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spaces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social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gardens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waterfront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attractions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0333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81"/>
          <a:stretch/>
        </p:blipFill>
        <p:spPr>
          <a:xfrm>
            <a:off x="11355753" y="0"/>
            <a:ext cx="83060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00" y="1087589"/>
            <a:ext cx="5521127" cy="5040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10326100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4.08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4.07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Existing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postulated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cultural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sites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as a network of third </a:t>
            </a:r>
            <a:r>
              <a:rPr lang="pl-PL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places</a:t>
            </a: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6687896" y="5418584"/>
            <a:ext cx="4358958" cy="18611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82"/>
          <a:stretch/>
        </p:blipFill>
        <p:spPr>
          <a:xfrm>
            <a:off x="6428467" y="5684993"/>
            <a:ext cx="5074024" cy="4876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87896" y="1124344"/>
            <a:ext cx="4768741" cy="1723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100000"/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>
              <a:lnSpc>
                <a:spcPct val="150000"/>
              </a:lnSpc>
              <a:buSzPct val="100000"/>
            </a:pP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Noteworthy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existing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cultural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sites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: 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100cznia, NOMUS, ul. Elektryków, Stocznia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Cesarskia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Europejskie Centrum Solidarności, Mleczny Piotr and  services in the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area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Brabank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>
              <a:lnSpc>
                <a:spcPct val="150000"/>
              </a:lnSpc>
              <a:buSzPct val="100000"/>
            </a:pP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SzPct val="100000"/>
            </a:pP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suggestion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: to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create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a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cultural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centre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for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children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 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813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9312246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4.08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Overview</a:t>
            </a: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00" y="1087589"/>
            <a:ext cx="5521127" cy="50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62"/>
          <a:stretch/>
        </p:blipFill>
        <p:spPr>
          <a:xfrm>
            <a:off x="5925671" y="1730218"/>
            <a:ext cx="5942214" cy="3370217"/>
          </a:xfrm>
          <a:prstGeom prst="rect">
            <a:avLst/>
          </a:prstGeom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6474373" y="1595745"/>
            <a:ext cx="4358958" cy="18611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Legenda:</a:t>
            </a: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80" t="8997" r="23162" b="45252"/>
          <a:stretch/>
        </p:blipFill>
        <p:spPr>
          <a:xfrm>
            <a:off x="6353205" y="4679577"/>
            <a:ext cx="3408622" cy="154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87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2" r="16003"/>
          <a:stretch/>
        </p:blipFill>
        <p:spPr>
          <a:xfrm>
            <a:off x="6079958" y="0"/>
            <a:ext cx="6352674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5.01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and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reccomendations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1001727" y="1396621"/>
            <a:ext cx="4749800" cy="45760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200000"/>
              </a:lnSpc>
              <a:buSzPct val="100000"/>
              <a:buBlip>
                <a:blip r:embed="rId3"/>
              </a:buBlip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Coordinated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developemnt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the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district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3"/>
              </a:buBlip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Sustainable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multi-functinal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3"/>
              </a:buBlip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Strategic development of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green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reacrational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areas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200000"/>
              </a:lnSpc>
              <a:buSzPct val="100000"/>
              <a:buBlip>
                <a:blip r:embed="rId3"/>
              </a:buBlip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Mapping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coordinating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social and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cultural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initatives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3"/>
              </a:buBlip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investigate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generational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differences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the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understanding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Młode Miasto  .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3"/>
              </a:buBlip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Integration of Polski Hak.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3"/>
              </a:buBlip>
            </a:pP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examine and resolve the semantic issues of proper names and concepts related to the area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5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29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A67C477041AD54A9973EFBF56F3C2EC" ma:contentTypeVersion="11" ma:contentTypeDescription="Utwórz nowy dokument." ma:contentTypeScope="" ma:versionID="decc3e891bcbedbdcf3f940076ee64cc">
  <xsd:schema xmlns:xsd="http://www.w3.org/2001/XMLSchema" xmlns:xs="http://www.w3.org/2001/XMLSchema" xmlns:p="http://schemas.microsoft.com/office/2006/metadata/properties" xmlns:ns3="b6bbe502-379a-4ba0-99b0-7c028bcb9f5e" targetNamespace="http://schemas.microsoft.com/office/2006/metadata/properties" ma:root="true" ma:fieldsID="c91689fb8948a1f8d9c9e6728b7b2a78" ns3:_="">
    <xsd:import namespace="b6bbe502-379a-4ba0-99b0-7c028bcb9f5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be502-379a-4ba0-99b0-7c028bcb9f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FD7719-9C15-4BDB-969C-5E19A75B15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2C4F6C-5E32-4226-8ECC-60CDA9056425}">
  <ds:schemaRefs>
    <ds:schemaRef ds:uri="http://purl.org/dc/terms/"/>
    <ds:schemaRef ds:uri="b6bbe502-379a-4ba0-99b0-7c028bcb9f5e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F70318D-4F9C-4AD2-AF4E-EC7FA872A6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be502-379a-4ba0-99b0-7c028bcb9f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496</Words>
  <Application>Microsoft Office PowerPoint</Application>
  <PresentationFormat>Widescreen</PresentationFormat>
  <Paragraphs>79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Open Sans</vt:lpstr>
      <vt:lpstr>Open Sans bold</vt:lpstr>
      <vt:lpstr>Open Sans Light</vt:lpstr>
      <vt:lpstr>Open Sans Semibold</vt:lpstr>
      <vt:lpstr>Motyw pakietu Office</vt:lpstr>
      <vt:lpstr>Gdańskie Warsztaty Projektowe Young City. Future of the District</vt:lpstr>
      <vt:lpstr>1.01   Aim.</vt:lpstr>
      <vt:lpstr>2.01   Process.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3.01   Study aerea.</vt:lpstr>
      <vt:lpstr>4.01   Findings. Connections</vt:lpstr>
      <vt:lpstr>4.02   Findings. Views and nodal points</vt:lpstr>
      <vt:lpstr>4.03   Findings. District polycentricity </vt:lpstr>
      <vt:lpstr>4.04   Findings. Sustainable programme </vt:lpstr>
      <vt:lpstr>PowerPoint Presentation</vt:lpstr>
      <vt:lpstr>4.06   Findings. Heritage assets and sites of memory as a network of third places.</vt:lpstr>
      <vt:lpstr>4.07   Findings. Existing and postulated sites of recreations as a network of third places</vt:lpstr>
      <vt:lpstr>4.08   4.07   Findings. Existing and postulated cultural sites as a network of third places</vt:lpstr>
      <vt:lpstr>4.08   Findings. Overview</vt:lpstr>
      <vt:lpstr>5.01   Findings and reccomendations.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Etiam ullamcorper Lorem ipsum</dc:title>
  <dc:creator>Tmp Grafik</dc:creator>
  <cp:lastModifiedBy>Iga Perzyna</cp:lastModifiedBy>
  <cp:revision>55</cp:revision>
  <dcterms:created xsi:type="dcterms:W3CDTF">2021-04-30T07:27:12Z</dcterms:created>
  <dcterms:modified xsi:type="dcterms:W3CDTF">2024-10-23T19:09:58Z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0x0101001A67C477041AD54A9973EFBF56F3C2EC</vt:lpwstr>
  </property>
</Properties>
</file>