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99" r:id="rId7"/>
    <p:sldId id="319" r:id="rId8"/>
    <p:sldId id="320" r:id="rId9"/>
    <p:sldId id="321" r:id="rId10"/>
    <p:sldId id="297" r:id="rId11"/>
    <p:sldId id="283" r:id="rId12"/>
    <p:sldId id="282" r:id="rId13"/>
    <p:sldId id="281" r:id="rId14"/>
    <p:sldId id="285" r:id="rId15"/>
    <p:sldId id="325" r:id="rId16"/>
    <p:sldId id="284" r:id="rId17"/>
    <p:sldId id="322" r:id="rId18"/>
    <p:sldId id="324" r:id="rId19"/>
    <p:sldId id="286" r:id="rId20"/>
    <p:sldId id="339" r:id="rId21"/>
    <p:sldId id="340" r:id="rId22"/>
    <p:sldId id="341" r:id="rId23"/>
    <p:sldId id="342" r:id="rId24"/>
    <p:sldId id="343" r:id="rId25"/>
    <p:sldId id="345" r:id="rId26"/>
    <p:sldId id="346" r:id="rId27"/>
    <p:sldId id="347" r:id="rId28"/>
    <p:sldId id="344" r:id="rId29"/>
    <p:sldId id="312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1" autoAdjust="0"/>
    <p:restoredTop sz="94660"/>
  </p:normalViewPr>
  <p:slideViewPr>
    <p:cSldViewPr snapToGrid="0">
      <p:cViewPr varScale="1">
        <p:scale>
          <a:sx n="66" d="100"/>
          <a:sy n="66" d="100"/>
        </p:scale>
        <p:origin x="976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F6F29-8BC1-4475-AAEF-222F81510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23C50-132A-4019-BAC3-5A9C8669B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AEA8CB-1EA5-47BF-B9EB-47C61DD6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4A09F0-6B0C-4618-9BE6-EFF102B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26CC1-1269-483F-B6BE-6F789E13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49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E65CB-A1FF-40A5-B444-56D69A41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0FF75-2D65-48A2-9A60-3E2BC5A9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58C4B-303F-4EF0-B39C-17BD21A9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38AFB6-3D3C-4653-814F-B680BAFF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DB2C6-031F-4746-BF0A-92D18FC5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03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EA658-18F2-44AE-AD0B-0ADCD28D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290E70-258D-4F0D-ACE6-B4B083ED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CBEDD9-1EC7-420C-9FB1-CAD9DCBB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DFA57-0478-4975-8A80-10BC0EC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A30E3B-39AA-4F5F-A268-A48AC963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60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D863D1-27B6-422D-B0EE-453962EE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4C05D8-8B5A-4F26-879C-C27FED555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10053E-E515-4F17-A6DA-399698BC3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2242F9-9497-47AD-AC19-22997D0F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C15EF-16AB-4A79-872C-688C161C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F9A685-87A7-4C93-926C-8CDF4515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1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31566-94B2-466D-8AB0-CBEC59EC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3A3482-9891-4459-BD72-766568E3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23D06-355F-4996-9E6F-C23A5044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891713-D008-4D4E-8B70-7B6F3E39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8B5ECA-C05E-4FDB-87C2-EC5B37905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F51BE6-BD28-4D30-AA97-B798DA9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77409A-483D-482E-9EC7-9412316C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D73B56-50D2-4D73-9296-EBF2FA3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9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D5085-C0CF-4F16-842C-89E2BE15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5B7F81-DF01-4EF0-80EC-3B5AD58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AAD978-592F-46D0-82BD-510825CC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1A1660E-D95B-4EDC-ABAA-0DC564A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95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82A0B6C-A536-43A3-986E-8D41F272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8DC7CE-15BD-4E76-913A-4149877A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32FF27-9373-4C23-9EC4-78D3249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02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AC711-AD5F-49F8-ABBA-A7757C87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837C9A-98C0-4D0B-9F2F-3B7A097A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589F516-8717-4AAD-A4E0-906A774E2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37B61-FAE9-4FC7-BA25-192224EE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89E75F-D439-4524-9C8E-04EB443C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A4ED21-D62A-42D8-B47D-6338ACC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02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0FEB-6ACD-4F74-89FE-4360E7C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E9875DE-B58F-409B-BB36-E9FFEDB4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7EED02A-42A8-4450-85FE-571A7E1D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AC1041-184F-425E-9299-2313389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29D4E1-29C8-4132-B6D5-E0B1F91A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B80640-B1BF-4934-BF73-C783C694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02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3953B-0A07-49C8-81A5-0BC49E65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5FECEF-4D20-4210-99A6-7355CB22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F029E-7C6D-4BC7-8696-14A630B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3A57E-0A3F-46F7-BE9D-576221FF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1C8BD8-FF12-4E43-B2C8-1FA26044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166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2C04D3-EA15-4D0D-8DD2-3D27A4449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57E7C7-DADE-442F-BA86-A943B25A3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E10CB9-08D5-4AFF-9AC0-E3730A2F4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54D72-A09B-49E1-97E1-E16D16B1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2D7696-8EB1-40D5-BD32-96B1F2F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71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B44D83-1DE5-4DEB-924C-BF38981B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B53D3-D0CA-42D2-A182-2A6F5046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4351B4-B983-4D43-A870-CCB8C047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71AE-3B89-4601-82B0-5501A2ECCBCD}" type="datetimeFigureOut">
              <a:rPr lang="pl-PL" smtClean="0"/>
              <a:t>23.10.2024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DE3DC6-B918-4055-B14B-FC8716BD7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A64B8-2C6E-4E48-BD93-D228A363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6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FBD1248C-978C-4582-A57E-493420DAF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C14AEF2-EF33-4768-B00B-85E390F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598" y="3429000"/>
            <a:ext cx="4998602" cy="160566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Gdańsk Project </a:t>
            </a:r>
            <a:r>
              <a:rPr lang="pl-PL" sz="2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Workshops</a:t>
            </a:r>
            <a:br>
              <a:rPr lang="pl-PL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Nowa Wałowa. </a:t>
            </a:r>
            <a:br>
              <a:rPr lang="pl-PL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r>
              <a:rPr lang="pl-PL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</a:t>
            </a:r>
            <a:r>
              <a:rPr lang="en-US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he Future of the Street</a:t>
            </a:r>
            <a:r>
              <a:rPr lang="pl-PL" sz="2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8C6379A-2792-4EC1-B614-0FB0D09B4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6597" y="5369333"/>
            <a:ext cx="4004345" cy="1062241"/>
          </a:xfrm>
        </p:spPr>
        <p:txBody>
          <a:bodyPr>
            <a:normAutofit/>
          </a:bodyPr>
          <a:lstStyle/>
          <a:p>
            <a:pPr algn="l"/>
            <a:endParaRPr lang="pl-PL" sz="1400" dirty="0">
              <a:solidFill>
                <a:srgbClr val="E51A2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8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Aims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E39533C-9229-4087-B292-AFE88B98A8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734" r="16411" b="2158"/>
          <a:stretch/>
        </p:blipFill>
        <p:spPr>
          <a:xfrm>
            <a:off x="6057900" y="0"/>
            <a:ext cx="6248400" cy="6858000"/>
          </a:xfrm>
          <a:prstGeom prst="rect">
            <a:avLst/>
          </a:prstGeom>
        </p:spPr>
      </p:pic>
      <p:pic>
        <p:nvPicPr>
          <p:cNvPr id="10" name="Obraz 11">
            <a:extLst>
              <a:ext uri="{FF2B5EF4-FFF2-40B4-BE49-F238E27FC236}">
                <a16:creationId xmlns:a16="http://schemas.microsoft.com/office/drawing/2014/main" id="{4869CCFC-60B1-43C3-84A1-10459B1A5E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033" y="4245062"/>
            <a:ext cx="4510014" cy="1718395"/>
          </a:xfrm>
          <a:prstGeom prst="rect">
            <a:avLst/>
          </a:prstGeom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182149" y="2015294"/>
            <a:ext cx="4355051" cy="39370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600" dirty="0" err="1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Aims</a:t>
            </a:r>
            <a:r>
              <a:rPr lang="pl-PL" sz="1600" dirty="0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of the </a:t>
            </a:r>
            <a:r>
              <a:rPr lang="pl-PL" sz="1600" dirty="0" err="1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consultation</a:t>
            </a:r>
            <a:r>
              <a:rPr lang="pl-PL" sz="1600" dirty="0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process</a:t>
            </a:r>
            <a:r>
              <a:rPr lang="pl-PL" sz="1600" dirty="0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:</a:t>
            </a: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1800"/>
              </a:spcAft>
              <a:buSzPct val="100000"/>
              <a:buBlip>
                <a:blip r:embed="rId4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the most beneficial spatial variant of the street in stage I of its development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(single or double roadway),</a:t>
            </a:r>
          </a:p>
          <a:p>
            <a:pPr marL="171450" indent="-171450">
              <a:lnSpc>
                <a:spcPct val="150000"/>
              </a:lnSpc>
              <a:spcAft>
                <a:spcPts val="1800"/>
              </a:spcAft>
              <a:buSzPct val="100000"/>
              <a:buBlip>
                <a:blip r:embed="rId4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transverse communication links which would satisfy the needs of all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users,</a:t>
            </a:r>
          </a:p>
          <a:p>
            <a:pPr marL="171450" indent="-171450">
              <a:lnSpc>
                <a:spcPct val="150000"/>
              </a:lnSpc>
              <a:spcAft>
                <a:spcPts val="1800"/>
              </a:spcAft>
              <a:buSzPct val="100000"/>
              <a:buBlip>
                <a:blip r:embed="rId4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discussion of the future development of the space in the </a:t>
            </a:r>
            <a:r>
              <a:rPr lang="en-US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neighbourhood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 street,</a:t>
            </a:r>
          </a:p>
          <a:p>
            <a:pPr marL="171450" indent="-171450">
              <a:lnSpc>
                <a:spcPct val="150000"/>
              </a:lnSpc>
              <a:spcAft>
                <a:spcPts val="1800"/>
              </a:spcAft>
              <a:buSzPct val="100000"/>
              <a:buBlip>
                <a:blip r:embed="rId4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the nature of the temporary development of the remaining land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reserve.</a:t>
            </a: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0"/>
            <a:ext cx="6867930" cy="685800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113427"/>
              </p:ext>
            </p:extLst>
          </p:nvPr>
        </p:nvGraphicFramePr>
        <p:xfrm>
          <a:off x="6982108" y="3882677"/>
          <a:ext cx="5019514" cy="244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15314040" imgH="7453800" progId="Photoshop.Image.13">
                  <p:embed/>
                </p:oleObj>
              </mc:Choice>
              <mc:Fallback>
                <p:oleObj name="Image" r:id="rId6" imgW="15314040" imgH="74538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82108" y="3882677"/>
                        <a:ext cx="5019514" cy="2443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546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Scope of the Study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Solidarity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Centre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 to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Freedom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Yellow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Overpass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Elektryków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Narzędziowców St. and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buildings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Imperial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Shipyard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Rybaki Górne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Milk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Peter – WL4 Gallery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Gasworks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Brabank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Polish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Hook</a:t>
            </a: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6"/>
          <a:stretch/>
        </p:blipFill>
        <p:spPr>
          <a:xfrm>
            <a:off x="11215077" y="0"/>
            <a:ext cx="971284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266738"/>
            <a:ext cx="6480146" cy="47177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810250" y="1588786"/>
            <a:ext cx="1162050" cy="782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9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437" y="0"/>
            <a:ext cx="13404873" cy="6858000"/>
          </a:xfrm>
          <a:prstGeom prst="rect">
            <a:avLst/>
          </a:prstGeom>
        </p:spPr>
      </p:pic>
      <p:pic>
        <p:nvPicPr>
          <p:cNvPr id="5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1" y="1"/>
            <a:ext cx="13004800" cy="6858000"/>
          </a:xfrm>
          <a:prstGeom prst="rect">
            <a:avLst/>
          </a:prstGeom>
        </p:spPr>
      </p:pic>
      <p:pic>
        <p:nvPicPr>
          <p:cNvPr id="5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25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1" y="1"/>
            <a:ext cx="13004800" cy="6858000"/>
          </a:xfrm>
          <a:prstGeom prst="rect">
            <a:avLst/>
          </a:prstGeom>
        </p:spPr>
      </p:pic>
      <p:pic>
        <p:nvPicPr>
          <p:cNvPr id="5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0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2.01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he course of the consultation process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182150" y="1447177"/>
            <a:ext cx="4358958" cy="2997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900" dirty="0" err="1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Consultation</a:t>
            </a:r>
            <a:r>
              <a:rPr lang="pl-PL" sz="1900" dirty="0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900" dirty="0" err="1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process</a:t>
            </a:r>
            <a:r>
              <a:rPr lang="pl-PL" sz="1900" dirty="0">
                <a:solidFill>
                  <a:srgbClr val="E51A26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:</a:t>
            </a: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171450" indent="-171450">
              <a:lnSpc>
                <a:spcPct val="150000"/>
              </a:lnSpc>
              <a:buSzPct val="100000"/>
              <a:buBlip>
                <a:blip r:embed="rId2"/>
              </a:buBlip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Open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meeting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+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discussion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,</a:t>
            </a:r>
          </a:p>
          <a:p>
            <a:pPr marL="171450" indent="-171450">
              <a:lnSpc>
                <a:spcPct val="150000"/>
              </a:lnSpc>
              <a:buSzPct val="100000"/>
              <a:buBlip>
                <a:blip r:embed="rId2"/>
              </a:buBlip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workshop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meetings</a:t>
            </a: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1800"/>
              </a:spcAft>
              <a:buSzPct val="100000"/>
              <a:buBlip>
                <a:blip r:embed="rId2"/>
              </a:buBlip>
            </a:pP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External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expert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2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consultations</a:t>
            </a: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</a:p>
          <a:p>
            <a:pPr marL="171450" indent="-171450">
              <a:lnSpc>
                <a:spcPct val="15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Participants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359876" y="3347807"/>
            <a:ext cx="64670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residents,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representatives of district councils,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representatives of the local non-governmental </a:t>
            </a:r>
            <a:r>
              <a:rPr lang="en-US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organisations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artists associated with the </a:t>
            </a:r>
            <a:r>
              <a:rPr lang="en-US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Gdańsk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Shipyard,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representatives of the local authorities,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representatives of the city units related to the shaping of the city’s spatial and transport policy,</a:t>
            </a:r>
          </a:p>
          <a:p>
            <a:pPr marL="171450" indent="-171450">
              <a:lnSpc>
                <a:spcPct val="200000"/>
              </a:lnSpc>
              <a:buSzPct val="100000"/>
              <a:buBlip>
                <a:blip r:embed="rId2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experts in designing road layouts and public space.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6"/>
          <a:stretch/>
        </p:blipFill>
        <p:spPr>
          <a:xfrm>
            <a:off x="11215077" y="0"/>
            <a:ext cx="971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7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405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9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57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26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3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3.01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Findings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3028950" y="1891921"/>
            <a:ext cx="5362575" cy="7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905923" y="1168399"/>
            <a:ext cx="10190248" cy="5261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 of the double-road variant (2x1 variant – two roadways, each with one traffic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lane in each direction), as suiting the local context and the users’ needs best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pl-PL" sz="12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Stworzenie ulicy o uspokojonym ruchu i minimalnych szerokościach pasów drogowych (zgodnie z kat. drogi i stosownymi regulacjami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 of tall greenery (trees) in the planned road system, on both sides of the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allocation of priority to the comprehensive composition of the street space in the design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process, so as to match its rank,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detailed guidelines as concerns communication solutions, e.g. the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location of tram stops, or transverse pedestrian connections,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Zachowanie spójnego charakteru estetycznego projektowanej ulicy</a:t>
            </a: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complementary actions going beyond the scope of the consulted</a:t>
            </a: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solutions, of importance for the quality of the street use,</a:t>
            </a:r>
            <a:endParaRPr lang="pl-PL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construction of a two-way bicycle path on the southern side of the street,</a:t>
            </a:r>
          </a:p>
          <a:p>
            <a:pPr marL="171450" indent="-171450">
              <a:lnSpc>
                <a:spcPct val="160000"/>
              </a:lnSpc>
              <a:spcAft>
                <a:spcPts val="1800"/>
              </a:spcAft>
              <a:buSzPct val="100000"/>
              <a:buBlip>
                <a:blip r:embed="rId3"/>
              </a:buBlip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 of cycling traffic in the shared zone on the northern side.</a:t>
            </a:r>
            <a:endParaRPr lang="pl-PL" sz="14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4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3.02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Dwujezdniowy wariant projektowy.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1067849" y="1138997"/>
            <a:ext cx="8092479" cy="4022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5" y="1891921"/>
            <a:ext cx="9102278" cy="38775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28950" y="1891921"/>
            <a:ext cx="5362575" cy="7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3493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1080000"/>
            <a:ext cx="10985916" cy="4680000"/>
          </a:xfrm>
          <a:prstGeom prst="rect">
            <a:avLst/>
          </a:prstGeom>
        </p:spPr>
      </p:pic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4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36" y="777584"/>
            <a:ext cx="134242" cy="5607632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2794000" y="1080000"/>
            <a:ext cx="6516914" cy="100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4564870" y="1381345"/>
            <a:ext cx="2975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DIN Pro Regular" panose="020B0504020101020102" pitchFamily="34" charset="0"/>
              </a:rPr>
              <a:t>tram stop + a place to sit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958017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4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36" y="777584"/>
            <a:ext cx="134242" cy="56076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1080000"/>
            <a:ext cx="10985915" cy="4680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2794000" y="1080000"/>
            <a:ext cx="6516914" cy="100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4684382" y="1350567"/>
            <a:ext cx="2697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err="1">
                <a:solidFill>
                  <a:srgbClr val="000000"/>
                </a:solidFill>
                <a:latin typeface="DIN Pro Regular" panose="020B0504020101020102" pitchFamily="34" charset="0"/>
              </a:rPr>
              <a:t>bike</a:t>
            </a:r>
            <a:r>
              <a:rPr lang="pl-PL" sz="2400" dirty="0">
                <a:solidFill>
                  <a:srgbClr val="000000"/>
                </a:solidFill>
                <a:latin typeface="DIN Pro Regular" panose="020B0504020101020102" pitchFamily="34" charset="0"/>
              </a:rPr>
              <a:t> + car parking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269037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4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36" y="777584"/>
            <a:ext cx="134242" cy="5607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1080000"/>
            <a:ext cx="10985916" cy="4680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2794000" y="1080000"/>
            <a:ext cx="6516914" cy="100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4881848" y="1350567"/>
            <a:ext cx="2341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err="1">
                <a:solidFill>
                  <a:srgbClr val="000000"/>
                </a:solidFill>
                <a:latin typeface="DIN Pro Regular" panose="020B0504020101020102" pitchFamily="34" charset="0"/>
              </a:rPr>
              <a:t>parklet</a:t>
            </a:r>
            <a:r>
              <a:rPr lang="pl-PL" sz="2400" dirty="0">
                <a:solidFill>
                  <a:srgbClr val="000000"/>
                </a:solidFill>
                <a:latin typeface="DIN Pro Regular" panose="020B0504020101020102" pitchFamily="34" charset="0"/>
              </a:rPr>
              <a:t> + </a:t>
            </a:r>
            <a:r>
              <a:rPr lang="pl-PL" sz="2400" dirty="0" err="1">
                <a:solidFill>
                  <a:srgbClr val="000000"/>
                </a:solidFill>
                <a:latin typeface="DIN Pro Regular" panose="020B0504020101020102" pitchFamily="34" charset="0"/>
              </a:rPr>
              <a:t>green</a:t>
            </a:r>
            <a:r>
              <a:rPr lang="pl-PL" sz="2400" dirty="0">
                <a:solidFill>
                  <a:srgbClr val="000000"/>
                </a:solidFill>
                <a:latin typeface="DIN Pro Regular" panose="020B0504020101020102" pitchFamily="34" charset="0"/>
              </a:rPr>
              <a:t>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363196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3.03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external context determining the character of the street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wiaduktu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reprezentacyjna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zieleni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Tunel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połaczenia z ul. Głęboką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3" y="1184189"/>
            <a:ext cx="6565248" cy="5157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9" t="11575" b="53519"/>
          <a:stretch/>
        </p:blipFill>
        <p:spPr>
          <a:xfrm>
            <a:off x="7583245" y="1740218"/>
            <a:ext cx="2821233" cy="38638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4348162" y="1308101"/>
            <a:ext cx="2700337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087611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3.04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The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functional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zones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wiaduktu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reprezentacyjna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zieleni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Tunel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połaczenia z ul. Głęboką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01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3" y="1184189"/>
            <a:ext cx="6565248" cy="515809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3.05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preferred vehicle traffic layout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5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4348162" y="1308101"/>
            <a:ext cx="2700337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8" t="14778" r="5479" b="68222"/>
          <a:stretch/>
        </p:blipFill>
        <p:spPr>
          <a:xfrm>
            <a:off x="7362263" y="1792861"/>
            <a:ext cx="2355177" cy="20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23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3.06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preferred tram traffic layout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49" y="1184189"/>
            <a:ext cx="6564456" cy="515747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4348162" y="1308101"/>
            <a:ext cx="2700337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8" t="13228" b="71640"/>
          <a:stretch/>
        </p:blipFill>
        <p:spPr>
          <a:xfrm>
            <a:off x="7474772" y="1705462"/>
            <a:ext cx="3091627" cy="17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24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3.07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preferred bike traffic layout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wiaduktu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reprezentacyjna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zieleni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Tunel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połaczenia z ul. Głęboką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9" y="1184189"/>
            <a:ext cx="6564456" cy="51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4348162" y="1308101"/>
            <a:ext cx="2700337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60" t="14567" b="63862"/>
          <a:stretch/>
        </p:blipFill>
        <p:spPr>
          <a:xfrm>
            <a:off x="7526093" y="1740218"/>
            <a:ext cx="2826613" cy="2332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3924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3.08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preferred pedestrian traffic layout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9" y="1184189"/>
            <a:ext cx="6564456" cy="515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4348162" y="1308101"/>
            <a:ext cx="2700337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47" t="14863" b="70510"/>
          <a:stretch/>
        </p:blipFill>
        <p:spPr>
          <a:xfrm>
            <a:off x="7430844" y="1834663"/>
            <a:ext cx="2931225" cy="15775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541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8392766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3.09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preferred development of the street-facing zone and</a:t>
            </a:r>
          </a:p>
          <a:p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pedestrian traffic space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9" y="1184189"/>
            <a:ext cx="6564456" cy="515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3131820" y="1308101"/>
            <a:ext cx="3916679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60" t="14567" b="71545"/>
          <a:stretch/>
        </p:blipFill>
        <p:spPr>
          <a:xfrm>
            <a:off x="7503234" y="1745124"/>
            <a:ext cx="2903100" cy="1542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2579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3.10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expectations with respect to the composition of the street</a:t>
            </a:r>
          </a:p>
          <a:p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lining greenery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4" y="1184189"/>
            <a:ext cx="6480146" cy="5091234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wiaduktu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reprezentacyjna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zieleni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zabudowy miejskiej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Tunel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Strefa połaczenia z ul. Głęboką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9" y="1184189"/>
            <a:ext cx="6564456" cy="515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13665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4348162" y="1308101"/>
            <a:ext cx="2700337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8" t="14272" b="58690"/>
          <a:stretch/>
        </p:blipFill>
        <p:spPr>
          <a:xfrm>
            <a:off x="7625155" y="1717359"/>
            <a:ext cx="2981433" cy="3136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771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25184"/>
            <a:ext cx="7106174" cy="641553"/>
          </a:xfrm>
        </p:spPr>
        <p:txBody>
          <a:bodyPr anchor="t">
            <a:norm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3.11</a:t>
            </a:r>
            <a:r>
              <a:rPr lang="pl-PL" sz="14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  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The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postulated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complementary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dirty="0" err="1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solutions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6" y="1266737"/>
            <a:ext cx="3717214" cy="50252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rozwiązanie park and ride dla rowerów przy SKM Stocznia Gdańsk</a:t>
            </a: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wprowadzenie połączenia pieszo-rowerowego od strony al. Zwycięstwa Żółty Wiadukt</a:t>
            </a: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wprowadzenie połączenia pieszo-rowerowego od strony al. Zwycięstwa Biały Wiadukt</a:t>
            </a: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zagospodarowanie przestrzeni publicznej u ujścia ul. Narzędziowców w stronę ul. Jana z Kolna</a:t>
            </a: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zagospodarowanie przestrzeni pod wiaduktem ul. Popiełuszki</a:t>
            </a: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przejście piesze w postaci kładki pieszej na przedłużeniu ul. Jaracza</a:t>
            </a: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stworzenie kładki pieszej na przedłużeniu ulicy Stępkarskiej łączącej Młode Miasto z Polskim Hakiem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6"/>
          <a:stretch/>
        </p:blipFill>
        <p:spPr>
          <a:xfrm>
            <a:off x="11215077" y="0"/>
            <a:ext cx="971284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810250" y="1588786"/>
            <a:ext cx="1162050" cy="782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09"/>
          <a:stretch/>
        </p:blipFill>
        <p:spPr>
          <a:xfrm>
            <a:off x="735425" y="1590942"/>
            <a:ext cx="6528975" cy="443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92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8277562-80FC-4341-BC38-8D9359E33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583244" y="-33528"/>
            <a:ext cx="3613363" cy="689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81EDD9F-1985-4003-88AF-F2977CDB49B1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8011766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3.12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en-US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 synthetic presentation of the preferred transport solutions</a:t>
            </a:r>
            <a:r>
              <a:rPr lang="pl-PL" sz="16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.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03C730F3-AC37-428A-9130-D327174FD3A2}"/>
              </a:ext>
            </a:extLst>
          </p:cNvPr>
          <p:cNvSpPr txBox="1">
            <a:spLocks/>
          </p:cNvSpPr>
          <p:nvPr/>
        </p:nvSpPr>
        <p:spPr>
          <a:xfrm>
            <a:off x="7583244" y="1093293"/>
            <a:ext cx="4358958" cy="36957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200" dirty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Legend:</a:t>
            </a:r>
            <a:endParaRPr lang="pl-PL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5025" y="1266737"/>
            <a:ext cx="1228725" cy="1752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51"/>
          <a:stretch/>
        </p:blipFill>
        <p:spPr>
          <a:xfrm>
            <a:off x="719177" y="1230443"/>
            <a:ext cx="6481723" cy="51246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007100" y="1581150"/>
            <a:ext cx="1041400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1850" y="1514909"/>
            <a:ext cx="384175" cy="195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5956300" y="3352800"/>
            <a:ext cx="165100" cy="1873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3489960" y="1308101"/>
            <a:ext cx="3558539" cy="27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</a:t>
            </a:r>
          </a:p>
        </p:txBody>
      </p:sp>
      <p:sp>
        <p:nvSpPr>
          <p:cNvPr id="15" name="Isosceles Triangle 14"/>
          <p:cNvSpPr/>
          <p:nvPr/>
        </p:nvSpPr>
        <p:spPr>
          <a:xfrm>
            <a:off x="7421880" y="5326380"/>
            <a:ext cx="601980" cy="342900"/>
          </a:xfrm>
          <a:prstGeom prst="triangle">
            <a:avLst>
              <a:gd name="adj" fmla="val 208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" t="81427" r="77760" b="1597"/>
          <a:stretch/>
        </p:blipFill>
        <p:spPr>
          <a:xfrm>
            <a:off x="7470502" y="1465175"/>
            <a:ext cx="2460779" cy="1951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8" t="81427" r="58824" b="1597"/>
          <a:stretch/>
        </p:blipFill>
        <p:spPr>
          <a:xfrm>
            <a:off x="7532912" y="2788665"/>
            <a:ext cx="2313888" cy="1951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2" t="81427" r="39999" b="1597"/>
          <a:stretch/>
        </p:blipFill>
        <p:spPr>
          <a:xfrm>
            <a:off x="7519124" y="3813458"/>
            <a:ext cx="2235891" cy="1951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6" t="81427" r="18343" b="7450"/>
          <a:stretch/>
        </p:blipFill>
        <p:spPr>
          <a:xfrm>
            <a:off x="7470502" y="5352735"/>
            <a:ext cx="2534876" cy="1278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671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436" y="625184"/>
            <a:ext cx="134242" cy="5607632"/>
          </a:xfrm>
          <a:prstGeom prst="rect">
            <a:avLst/>
          </a:prstGeom>
        </p:spPr>
      </p:pic>
      <p:pic>
        <p:nvPicPr>
          <p:cNvPr id="7" name="Obraz 8">
            <a:extLst>
              <a:ext uri="{FF2B5EF4-FFF2-40B4-BE49-F238E27FC236}">
                <a16:creationId xmlns:a16="http://schemas.microsoft.com/office/drawing/2014/main" id="{5CE7E3D7-C0B2-4FB3-97F4-746E9FE3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36" y="777584"/>
            <a:ext cx="134242" cy="5607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88" y="2298200"/>
            <a:ext cx="8505825" cy="226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255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A67C477041AD54A9973EFBF56F3C2EC" ma:contentTypeVersion="11" ma:contentTypeDescription="Utwórz nowy dokument." ma:contentTypeScope="" ma:versionID="decc3e891bcbedbdcf3f940076ee64cc">
  <xsd:schema xmlns:xsd="http://www.w3.org/2001/XMLSchema" xmlns:xs="http://www.w3.org/2001/XMLSchema" xmlns:p="http://schemas.microsoft.com/office/2006/metadata/properties" xmlns:ns3="b6bbe502-379a-4ba0-99b0-7c028bcb9f5e" targetNamespace="http://schemas.microsoft.com/office/2006/metadata/properties" ma:root="true" ma:fieldsID="c91689fb8948a1f8d9c9e6728b7b2a78" ns3:_="">
    <xsd:import namespace="b6bbe502-379a-4ba0-99b0-7c028bcb9f5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be502-379a-4ba0-99b0-7c028bcb9f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FD7719-9C15-4BDB-969C-5E19A75B15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2C4F6C-5E32-4226-8ECC-60CDA9056425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6bbe502-379a-4ba0-99b0-7c028bcb9f5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F70318D-4F9C-4AD2-AF4E-EC7FA872A6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be502-379a-4ba0-99b0-7c028bcb9f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Microsoft Office PowerPoint</Application>
  <PresentationFormat>Widescreen</PresentationFormat>
  <Paragraphs>153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DIN Pro Regular</vt:lpstr>
      <vt:lpstr>Open Sans</vt:lpstr>
      <vt:lpstr>Open Sans bold</vt:lpstr>
      <vt:lpstr>Open Sans Light</vt:lpstr>
      <vt:lpstr>Open Sans SemiBold</vt:lpstr>
      <vt:lpstr>Motyw pakietu Office</vt:lpstr>
      <vt:lpstr>Image</vt:lpstr>
      <vt:lpstr>Gdańsk Project Workshops Nowa Wałowa.  The Future of the Street.</vt:lpstr>
      <vt:lpstr>1.01   Aims.</vt:lpstr>
      <vt:lpstr>3.01   The Scope of the Study.</vt:lpstr>
      <vt:lpstr>PowerPoint Presentation</vt:lpstr>
      <vt:lpstr>PowerPoint Presentation</vt:lpstr>
      <vt:lpstr>PowerPoint Presentation</vt:lpstr>
      <vt:lpstr>2.01   The course of the consultation process.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3.11   The postulated complementary solutions.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Etiam ullamcorper Lorem ipsum</dc:title>
  <dc:creator>Tmp Grafik</dc:creator>
  <cp:lastModifiedBy>Iga Perzyna</cp:lastModifiedBy>
  <cp:revision>87</cp:revision>
  <dcterms:created xsi:type="dcterms:W3CDTF">2021-04-30T07:27:12Z</dcterms:created>
  <dcterms:modified xsi:type="dcterms:W3CDTF">2024-10-23T11:10:14Z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0x0101001A67C477041AD54A9973EFBF56F3C2EC</vt:lpwstr>
  </property>
</Properties>
</file>