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notesMasterIdLst>
    <p:notesMasterId r:id="rId16"/>
  </p:notesMasterIdLst>
  <p:sldIdLst>
    <p:sldId id="256" r:id="rId2"/>
    <p:sldId id="257" r:id="rId3"/>
    <p:sldId id="269" r:id="rId4"/>
    <p:sldId id="258" r:id="rId5"/>
    <p:sldId id="259" r:id="rId6"/>
    <p:sldId id="260" r:id="rId7"/>
    <p:sldId id="265" r:id="rId8"/>
    <p:sldId id="266" r:id="rId9"/>
    <p:sldId id="267" r:id="rId10"/>
    <p:sldId id="261" r:id="rId11"/>
    <p:sldId id="268" r:id="rId12"/>
    <p:sldId id="264" r:id="rId13"/>
    <p:sldId id="262" r:id="rId14"/>
    <p:sldId id="270" r:id="rId15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1" d="100"/>
          <a:sy n="151" d="100"/>
        </p:scale>
        <p:origin x="1368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DF8C44-B6C8-4EED-BD12-4BAF6B7D9CC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2F57239-1759-4E46-8E55-79CBB2E546E8}">
      <dgm:prSet/>
      <dgm:spPr/>
      <dgm:t>
        <a:bodyPr/>
        <a:lstStyle/>
        <a:p>
          <a:r>
            <a:rPr lang="en-US" b="0"/>
            <a:t>Main Interventions:</a:t>
          </a:r>
          <a:endParaRPr lang="en-US"/>
        </a:p>
      </dgm:t>
    </dgm:pt>
    <dgm:pt modelId="{48560879-3EED-4EA8-83C9-770055A23A86}" type="parTrans" cxnId="{0629539A-B84E-457B-A191-F0240B9FD56D}">
      <dgm:prSet/>
      <dgm:spPr/>
      <dgm:t>
        <a:bodyPr/>
        <a:lstStyle/>
        <a:p>
          <a:endParaRPr lang="en-US"/>
        </a:p>
      </dgm:t>
    </dgm:pt>
    <dgm:pt modelId="{25634875-E858-4CAB-9996-6D4B63F973F5}" type="sibTrans" cxnId="{0629539A-B84E-457B-A191-F0240B9FD56D}">
      <dgm:prSet/>
      <dgm:spPr/>
      <dgm:t>
        <a:bodyPr/>
        <a:lstStyle/>
        <a:p>
          <a:endParaRPr lang="en-US"/>
        </a:p>
      </dgm:t>
    </dgm:pt>
    <dgm:pt modelId="{B8455D0D-BCA6-46F5-9B24-DFF2E3DBF1BD}">
      <dgm:prSet/>
      <dgm:spPr/>
      <dgm:t>
        <a:bodyPr/>
        <a:lstStyle/>
        <a:p>
          <a:r>
            <a:rPr lang="en-US" b="0"/>
            <a:t>- Pedestrian-Friendly Crossings: Two crossings implemented; more are needed for full integration.</a:t>
          </a:r>
          <a:endParaRPr lang="en-US"/>
        </a:p>
      </dgm:t>
    </dgm:pt>
    <dgm:pt modelId="{01F10B82-BC2C-4DD1-8918-46F0EDDD3532}" type="parTrans" cxnId="{EAF9B616-5836-4ACB-9F96-729D6D1E2BCD}">
      <dgm:prSet/>
      <dgm:spPr/>
      <dgm:t>
        <a:bodyPr/>
        <a:lstStyle/>
        <a:p>
          <a:endParaRPr lang="en-US"/>
        </a:p>
      </dgm:t>
    </dgm:pt>
    <dgm:pt modelId="{04D30A90-201F-4BF8-8CCB-52242857EC04}" type="sibTrans" cxnId="{EAF9B616-5836-4ACB-9F96-729D6D1E2BCD}">
      <dgm:prSet/>
      <dgm:spPr/>
      <dgm:t>
        <a:bodyPr/>
        <a:lstStyle/>
        <a:p>
          <a:endParaRPr lang="en-US"/>
        </a:p>
      </dgm:t>
    </dgm:pt>
    <dgm:pt modelId="{E6508263-45B6-4B4C-9669-C7B5AFAC10C1}">
      <dgm:prSet/>
      <dgm:spPr/>
      <dgm:t>
        <a:bodyPr/>
        <a:lstStyle/>
        <a:p>
          <a:r>
            <a:rPr lang="en-US" b="0"/>
            <a:t>- Revitalization of Green Spaces: Transform green areas into multifunctional community spaces.</a:t>
          </a:r>
          <a:endParaRPr lang="en-US"/>
        </a:p>
      </dgm:t>
    </dgm:pt>
    <dgm:pt modelId="{0FF447A8-2784-47AA-8965-3074B8F0D848}" type="parTrans" cxnId="{7CB645DB-EB3A-4373-BFED-2A2BF330349A}">
      <dgm:prSet/>
      <dgm:spPr/>
      <dgm:t>
        <a:bodyPr/>
        <a:lstStyle/>
        <a:p>
          <a:endParaRPr lang="en-US"/>
        </a:p>
      </dgm:t>
    </dgm:pt>
    <dgm:pt modelId="{F1E946DC-145A-4304-8166-8539CE3392E8}" type="sibTrans" cxnId="{7CB645DB-EB3A-4373-BFED-2A2BF330349A}">
      <dgm:prSet/>
      <dgm:spPr/>
      <dgm:t>
        <a:bodyPr/>
        <a:lstStyle/>
        <a:p>
          <a:endParaRPr lang="en-US"/>
        </a:p>
      </dgm:t>
    </dgm:pt>
    <dgm:pt modelId="{7C8C0390-E852-4136-BE6A-BE5439A80338}">
      <dgm:prSet/>
      <dgm:spPr/>
      <dgm:t>
        <a:bodyPr/>
        <a:lstStyle/>
        <a:p>
          <a:r>
            <a:rPr lang="en-US" b="0"/>
            <a:t>- Restructuring the Street: Traffic calming and human-centric environment.</a:t>
          </a:r>
          <a:endParaRPr lang="en-US"/>
        </a:p>
      </dgm:t>
    </dgm:pt>
    <dgm:pt modelId="{85F53AA5-070E-41CB-A3DC-4F01F7A7336E}" type="parTrans" cxnId="{198680C8-C0DF-4007-8D35-EBF7BAF1EDBA}">
      <dgm:prSet/>
      <dgm:spPr/>
      <dgm:t>
        <a:bodyPr/>
        <a:lstStyle/>
        <a:p>
          <a:endParaRPr lang="en-US"/>
        </a:p>
      </dgm:t>
    </dgm:pt>
    <dgm:pt modelId="{4A6948CE-87F6-4B5F-AF30-FFFBE32C6B9E}" type="sibTrans" cxnId="{198680C8-C0DF-4007-8D35-EBF7BAF1EDBA}">
      <dgm:prSet/>
      <dgm:spPr/>
      <dgm:t>
        <a:bodyPr/>
        <a:lstStyle/>
        <a:p>
          <a:endParaRPr lang="en-US"/>
        </a:p>
      </dgm:t>
    </dgm:pt>
    <dgm:pt modelId="{0EDAFB5E-5015-4470-8CF9-8FEE4CF27D19}">
      <dgm:prSet/>
      <dgm:spPr/>
      <dgm:t>
        <a:bodyPr/>
        <a:lstStyle/>
        <a:p>
          <a:r>
            <a:rPr lang="en-US" b="0"/>
            <a:t>- Introducing new urban tissue: New investments alongside „Podwale” to bring more human scale urban street    </a:t>
          </a:r>
          <a:endParaRPr lang="en-US"/>
        </a:p>
      </dgm:t>
    </dgm:pt>
    <dgm:pt modelId="{5C5FBFC9-5E03-493A-B89B-33832D631700}" type="parTrans" cxnId="{00417100-CFB3-43E3-9DCC-041913B5DE92}">
      <dgm:prSet/>
      <dgm:spPr/>
      <dgm:t>
        <a:bodyPr/>
        <a:lstStyle/>
        <a:p>
          <a:endParaRPr lang="en-US"/>
        </a:p>
      </dgm:t>
    </dgm:pt>
    <dgm:pt modelId="{963D7864-01E6-41BD-9E9D-03A77D7FCE4C}" type="sibTrans" cxnId="{00417100-CFB3-43E3-9DCC-041913B5DE92}">
      <dgm:prSet/>
      <dgm:spPr/>
      <dgm:t>
        <a:bodyPr/>
        <a:lstStyle/>
        <a:p>
          <a:endParaRPr lang="en-US"/>
        </a:p>
      </dgm:t>
    </dgm:pt>
    <dgm:pt modelId="{F620A3E2-6657-4741-A223-DBEFD4E73D70}" type="pres">
      <dgm:prSet presAssocID="{FBDF8C44-B6C8-4EED-BD12-4BAF6B7D9CC4}" presName="root" presStyleCnt="0">
        <dgm:presLayoutVars>
          <dgm:dir/>
          <dgm:resizeHandles val="exact"/>
        </dgm:presLayoutVars>
      </dgm:prSet>
      <dgm:spPr/>
    </dgm:pt>
    <dgm:pt modelId="{D1AFE600-020E-4667-824A-C15B756CE90B}" type="pres">
      <dgm:prSet presAssocID="{C2F57239-1759-4E46-8E55-79CBB2E546E8}" presName="compNode" presStyleCnt="0"/>
      <dgm:spPr/>
    </dgm:pt>
    <dgm:pt modelId="{CC637A38-9AB9-434A-97C6-5925112E2520}" type="pres">
      <dgm:prSet presAssocID="{C2F57239-1759-4E46-8E55-79CBB2E546E8}" presName="bgRect" presStyleLbl="bgShp" presStyleIdx="0" presStyleCnt="5"/>
      <dgm:spPr/>
    </dgm:pt>
    <dgm:pt modelId="{4EDF26B3-1A75-43A0-B179-2BA5B26B6C74}" type="pres">
      <dgm:prSet presAssocID="{C2F57239-1759-4E46-8E55-79CBB2E546E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uczyciel"/>
        </a:ext>
      </dgm:extLst>
    </dgm:pt>
    <dgm:pt modelId="{36D111B5-FFD8-403E-9486-D2E3C033FA1D}" type="pres">
      <dgm:prSet presAssocID="{C2F57239-1759-4E46-8E55-79CBB2E546E8}" presName="spaceRect" presStyleCnt="0"/>
      <dgm:spPr/>
    </dgm:pt>
    <dgm:pt modelId="{9DF69E5F-AA5A-45EB-95BE-A9AAE88B0CD8}" type="pres">
      <dgm:prSet presAssocID="{C2F57239-1759-4E46-8E55-79CBB2E546E8}" presName="parTx" presStyleLbl="revTx" presStyleIdx="0" presStyleCnt="5">
        <dgm:presLayoutVars>
          <dgm:chMax val="0"/>
          <dgm:chPref val="0"/>
        </dgm:presLayoutVars>
      </dgm:prSet>
      <dgm:spPr/>
    </dgm:pt>
    <dgm:pt modelId="{02178563-3D68-4904-BFE0-8BCEAF294CFF}" type="pres">
      <dgm:prSet presAssocID="{25634875-E858-4CAB-9996-6D4B63F973F5}" presName="sibTrans" presStyleCnt="0"/>
      <dgm:spPr/>
    </dgm:pt>
    <dgm:pt modelId="{640C064D-70A2-4A7E-9421-9AA570A8885A}" type="pres">
      <dgm:prSet presAssocID="{B8455D0D-BCA6-46F5-9B24-DFF2E3DBF1BD}" presName="compNode" presStyleCnt="0"/>
      <dgm:spPr/>
    </dgm:pt>
    <dgm:pt modelId="{BF872D51-27D7-43F4-BDD0-0AD7B8759D48}" type="pres">
      <dgm:prSet presAssocID="{B8455D0D-BCA6-46F5-9B24-DFF2E3DBF1BD}" presName="bgRect" presStyleLbl="bgShp" presStyleIdx="1" presStyleCnt="5"/>
      <dgm:spPr/>
    </dgm:pt>
    <dgm:pt modelId="{26A0027E-5F64-40A9-9126-6A0F77C43CA1}" type="pres">
      <dgm:prSet presAssocID="{B8455D0D-BCA6-46F5-9B24-DFF2E3DBF1B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1A2D2693-D3E2-4AC2-B2F8-AA5722BD6D8B}" type="pres">
      <dgm:prSet presAssocID="{B8455D0D-BCA6-46F5-9B24-DFF2E3DBF1BD}" presName="spaceRect" presStyleCnt="0"/>
      <dgm:spPr/>
    </dgm:pt>
    <dgm:pt modelId="{B6427BC8-EE42-4E96-97B1-177A75BF3F58}" type="pres">
      <dgm:prSet presAssocID="{B8455D0D-BCA6-46F5-9B24-DFF2E3DBF1BD}" presName="parTx" presStyleLbl="revTx" presStyleIdx="1" presStyleCnt="5">
        <dgm:presLayoutVars>
          <dgm:chMax val="0"/>
          <dgm:chPref val="0"/>
        </dgm:presLayoutVars>
      </dgm:prSet>
      <dgm:spPr/>
    </dgm:pt>
    <dgm:pt modelId="{6519686E-573D-4E6C-9466-54FB2CA7F1D2}" type="pres">
      <dgm:prSet presAssocID="{04D30A90-201F-4BF8-8CCB-52242857EC04}" presName="sibTrans" presStyleCnt="0"/>
      <dgm:spPr/>
    </dgm:pt>
    <dgm:pt modelId="{C096DF18-AACE-471E-A164-13AB93DB3D6C}" type="pres">
      <dgm:prSet presAssocID="{E6508263-45B6-4B4C-9669-C7B5AFAC10C1}" presName="compNode" presStyleCnt="0"/>
      <dgm:spPr/>
    </dgm:pt>
    <dgm:pt modelId="{3C56104F-BEDA-409C-B711-9AB5B334B6B9}" type="pres">
      <dgm:prSet presAssocID="{E6508263-45B6-4B4C-9669-C7B5AFAC10C1}" presName="bgRect" presStyleLbl="bgShp" presStyleIdx="2" presStyleCnt="5"/>
      <dgm:spPr/>
    </dgm:pt>
    <dgm:pt modelId="{1E06C13C-16A9-400E-A48A-42FAE89535C6}" type="pres">
      <dgm:prSet presAssocID="{E6508263-45B6-4B4C-9669-C7B5AFAC10C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równoważony rozwój"/>
        </a:ext>
      </dgm:extLst>
    </dgm:pt>
    <dgm:pt modelId="{9CA6C76C-F11C-4596-B694-A533955A3CE2}" type="pres">
      <dgm:prSet presAssocID="{E6508263-45B6-4B4C-9669-C7B5AFAC10C1}" presName="spaceRect" presStyleCnt="0"/>
      <dgm:spPr/>
    </dgm:pt>
    <dgm:pt modelId="{E9CCACEA-49AD-42B9-A589-88AB5EA64825}" type="pres">
      <dgm:prSet presAssocID="{E6508263-45B6-4B4C-9669-C7B5AFAC10C1}" presName="parTx" presStyleLbl="revTx" presStyleIdx="2" presStyleCnt="5">
        <dgm:presLayoutVars>
          <dgm:chMax val="0"/>
          <dgm:chPref val="0"/>
        </dgm:presLayoutVars>
      </dgm:prSet>
      <dgm:spPr/>
    </dgm:pt>
    <dgm:pt modelId="{5CE3103A-7E04-4E6C-AC9F-34980DFB7004}" type="pres">
      <dgm:prSet presAssocID="{F1E946DC-145A-4304-8166-8539CE3392E8}" presName="sibTrans" presStyleCnt="0"/>
      <dgm:spPr/>
    </dgm:pt>
    <dgm:pt modelId="{1349A553-ACCD-42DD-B4B3-2AC8EB57644B}" type="pres">
      <dgm:prSet presAssocID="{7C8C0390-E852-4136-BE6A-BE5439A80338}" presName="compNode" presStyleCnt="0"/>
      <dgm:spPr/>
    </dgm:pt>
    <dgm:pt modelId="{96D4FD9F-7839-4232-AAA2-E2C76C3AEC6A}" type="pres">
      <dgm:prSet presAssocID="{7C8C0390-E852-4136-BE6A-BE5439A80338}" presName="bgRect" presStyleLbl="bgShp" presStyleIdx="3" presStyleCnt="5"/>
      <dgm:spPr/>
    </dgm:pt>
    <dgm:pt modelId="{4DE2D2D5-98B5-42F9-9AAB-29D9D451BDA2}" type="pres">
      <dgm:prSet presAssocID="{7C8C0390-E852-4136-BE6A-BE5439A8033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way scene"/>
        </a:ext>
      </dgm:extLst>
    </dgm:pt>
    <dgm:pt modelId="{67CC0B89-A0F1-4D7D-9E35-96017E843DA2}" type="pres">
      <dgm:prSet presAssocID="{7C8C0390-E852-4136-BE6A-BE5439A80338}" presName="spaceRect" presStyleCnt="0"/>
      <dgm:spPr/>
    </dgm:pt>
    <dgm:pt modelId="{1C0A3714-F1BA-43B4-8F47-3C91875D2BFD}" type="pres">
      <dgm:prSet presAssocID="{7C8C0390-E852-4136-BE6A-BE5439A80338}" presName="parTx" presStyleLbl="revTx" presStyleIdx="3" presStyleCnt="5">
        <dgm:presLayoutVars>
          <dgm:chMax val="0"/>
          <dgm:chPref val="0"/>
        </dgm:presLayoutVars>
      </dgm:prSet>
      <dgm:spPr/>
    </dgm:pt>
    <dgm:pt modelId="{BA4BA21F-5BB8-4EBC-9510-E5C2C9352676}" type="pres">
      <dgm:prSet presAssocID="{4A6948CE-87F6-4B5F-AF30-FFFBE32C6B9E}" presName="sibTrans" presStyleCnt="0"/>
      <dgm:spPr/>
    </dgm:pt>
    <dgm:pt modelId="{2F9A8A51-2048-4AB2-B3D4-4AC3FC97F55F}" type="pres">
      <dgm:prSet presAssocID="{0EDAFB5E-5015-4470-8CF9-8FEE4CF27D19}" presName="compNode" presStyleCnt="0"/>
      <dgm:spPr/>
    </dgm:pt>
    <dgm:pt modelId="{5282E42B-760F-4AEC-9937-8D1AF28463B2}" type="pres">
      <dgm:prSet presAssocID="{0EDAFB5E-5015-4470-8CF9-8FEE4CF27D19}" presName="bgRect" presStyleLbl="bgShp" presStyleIdx="4" presStyleCnt="5"/>
      <dgm:spPr/>
    </dgm:pt>
    <dgm:pt modelId="{BD7150E1-C785-4497-B554-78CC49976239}" type="pres">
      <dgm:prSet presAssocID="{0EDAFB5E-5015-4470-8CF9-8FEE4CF27D1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asto"/>
        </a:ext>
      </dgm:extLst>
    </dgm:pt>
    <dgm:pt modelId="{9B49A39A-F20F-48B4-81D9-C5AD540586F3}" type="pres">
      <dgm:prSet presAssocID="{0EDAFB5E-5015-4470-8CF9-8FEE4CF27D19}" presName="spaceRect" presStyleCnt="0"/>
      <dgm:spPr/>
    </dgm:pt>
    <dgm:pt modelId="{63372DCD-4755-4992-A522-C7C5931F1D21}" type="pres">
      <dgm:prSet presAssocID="{0EDAFB5E-5015-4470-8CF9-8FEE4CF27D1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0417100-CFB3-43E3-9DCC-041913B5DE92}" srcId="{FBDF8C44-B6C8-4EED-BD12-4BAF6B7D9CC4}" destId="{0EDAFB5E-5015-4470-8CF9-8FEE4CF27D19}" srcOrd="4" destOrd="0" parTransId="{5C5FBFC9-5E03-493A-B89B-33832D631700}" sibTransId="{963D7864-01E6-41BD-9E9D-03A77D7FCE4C}"/>
    <dgm:cxn modelId="{EAF9B616-5836-4ACB-9F96-729D6D1E2BCD}" srcId="{FBDF8C44-B6C8-4EED-BD12-4BAF6B7D9CC4}" destId="{B8455D0D-BCA6-46F5-9B24-DFF2E3DBF1BD}" srcOrd="1" destOrd="0" parTransId="{01F10B82-BC2C-4DD1-8918-46F0EDDD3532}" sibTransId="{04D30A90-201F-4BF8-8CCB-52242857EC04}"/>
    <dgm:cxn modelId="{13F2EE33-ABD5-4947-82E2-A7E2DB9CFE4C}" type="presOf" srcId="{7C8C0390-E852-4136-BE6A-BE5439A80338}" destId="{1C0A3714-F1BA-43B4-8F47-3C91875D2BFD}" srcOrd="0" destOrd="0" presId="urn:microsoft.com/office/officeart/2018/2/layout/IconVerticalSolidList"/>
    <dgm:cxn modelId="{7FB53A79-8278-4AF6-BCD9-CE58DE958171}" type="presOf" srcId="{B8455D0D-BCA6-46F5-9B24-DFF2E3DBF1BD}" destId="{B6427BC8-EE42-4E96-97B1-177A75BF3F58}" srcOrd="0" destOrd="0" presId="urn:microsoft.com/office/officeart/2018/2/layout/IconVerticalSolidList"/>
    <dgm:cxn modelId="{AF26C482-37A5-438B-B138-FC07FA6BC0A5}" type="presOf" srcId="{FBDF8C44-B6C8-4EED-BD12-4BAF6B7D9CC4}" destId="{F620A3E2-6657-4741-A223-DBEFD4E73D70}" srcOrd="0" destOrd="0" presId="urn:microsoft.com/office/officeart/2018/2/layout/IconVerticalSolidList"/>
    <dgm:cxn modelId="{0629539A-B84E-457B-A191-F0240B9FD56D}" srcId="{FBDF8C44-B6C8-4EED-BD12-4BAF6B7D9CC4}" destId="{C2F57239-1759-4E46-8E55-79CBB2E546E8}" srcOrd="0" destOrd="0" parTransId="{48560879-3EED-4EA8-83C9-770055A23A86}" sibTransId="{25634875-E858-4CAB-9996-6D4B63F973F5}"/>
    <dgm:cxn modelId="{AAEEA3A8-79B9-4BCF-B292-9B44E76DE90B}" type="presOf" srcId="{C2F57239-1759-4E46-8E55-79CBB2E546E8}" destId="{9DF69E5F-AA5A-45EB-95BE-A9AAE88B0CD8}" srcOrd="0" destOrd="0" presId="urn:microsoft.com/office/officeart/2018/2/layout/IconVerticalSolidList"/>
    <dgm:cxn modelId="{8C2B1BB0-E130-4436-A931-334B0C4D817F}" type="presOf" srcId="{E6508263-45B6-4B4C-9669-C7B5AFAC10C1}" destId="{E9CCACEA-49AD-42B9-A589-88AB5EA64825}" srcOrd="0" destOrd="0" presId="urn:microsoft.com/office/officeart/2018/2/layout/IconVerticalSolidList"/>
    <dgm:cxn modelId="{198680C8-C0DF-4007-8D35-EBF7BAF1EDBA}" srcId="{FBDF8C44-B6C8-4EED-BD12-4BAF6B7D9CC4}" destId="{7C8C0390-E852-4136-BE6A-BE5439A80338}" srcOrd="3" destOrd="0" parTransId="{85F53AA5-070E-41CB-A3DC-4F01F7A7336E}" sibTransId="{4A6948CE-87F6-4B5F-AF30-FFFBE32C6B9E}"/>
    <dgm:cxn modelId="{982F52D5-BB6A-4C32-99F2-A1B8115D35EC}" type="presOf" srcId="{0EDAFB5E-5015-4470-8CF9-8FEE4CF27D19}" destId="{63372DCD-4755-4992-A522-C7C5931F1D21}" srcOrd="0" destOrd="0" presId="urn:microsoft.com/office/officeart/2018/2/layout/IconVerticalSolidList"/>
    <dgm:cxn modelId="{7CB645DB-EB3A-4373-BFED-2A2BF330349A}" srcId="{FBDF8C44-B6C8-4EED-BD12-4BAF6B7D9CC4}" destId="{E6508263-45B6-4B4C-9669-C7B5AFAC10C1}" srcOrd="2" destOrd="0" parTransId="{0FF447A8-2784-47AA-8965-3074B8F0D848}" sibTransId="{F1E946DC-145A-4304-8166-8539CE3392E8}"/>
    <dgm:cxn modelId="{43EBBB82-D53D-48AB-849C-60BE31AD0E39}" type="presParOf" srcId="{F620A3E2-6657-4741-A223-DBEFD4E73D70}" destId="{D1AFE600-020E-4667-824A-C15B756CE90B}" srcOrd="0" destOrd="0" presId="urn:microsoft.com/office/officeart/2018/2/layout/IconVerticalSolidList"/>
    <dgm:cxn modelId="{46F6A541-E7CB-4221-B214-9CAE1B5C726F}" type="presParOf" srcId="{D1AFE600-020E-4667-824A-C15B756CE90B}" destId="{CC637A38-9AB9-434A-97C6-5925112E2520}" srcOrd="0" destOrd="0" presId="urn:microsoft.com/office/officeart/2018/2/layout/IconVerticalSolidList"/>
    <dgm:cxn modelId="{65DE4C76-B7BC-4FDB-8B8C-FDF4BCD38821}" type="presParOf" srcId="{D1AFE600-020E-4667-824A-C15B756CE90B}" destId="{4EDF26B3-1A75-43A0-B179-2BA5B26B6C74}" srcOrd="1" destOrd="0" presId="urn:microsoft.com/office/officeart/2018/2/layout/IconVerticalSolidList"/>
    <dgm:cxn modelId="{C00CCCFA-636C-4CE2-AB3D-A2193034192E}" type="presParOf" srcId="{D1AFE600-020E-4667-824A-C15B756CE90B}" destId="{36D111B5-FFD8-403E-9486-D2E3C033FA1D}" srcOrd="2" destOrd="0" presId="urn:microsoft.com/office/officeart/2018/2/layout/IconVerticalSolidList"/>
    <dgm:cxn modelId="{227078B1-33CC-4ACB-98B3-9834ECBFE0E6}" type="presParOf" srcId="{D1AFE600-020E-4667-824A-C15B756CE90B}" destId="{9DF69E5F-AA5A-45EB-95BE-A9AAE88B0CD8}" srcOrd="3" destOrd="0" presId="urn:microsoft.com/office/officeart/2018/2/layout/IconVerticalSolidList"/>
    <dgm:cxn modelId="{FBF7A9F7-277C-4CBC-94FF-E75871D5D3C6}" type="presParOf" srcId="{F620A3E2-6657-4741-A223-DBEFD4E73D70}" destId="{02178563-3D68-4904-BFE0-8BCEAF294CFF}" srcOrd="1" destOrd="0" presId="urn:microsoft.com/office/officeart/2018/2/layout/IconVerticalSolidList"/>
    <dgm:cxn modelId="{7DA9D17D-D88E-4829-970C-D2853E1CE587}" type="presParOf" srcId="{F620A3E2-6657-4741-A223-DBEFD4E73D70}" destId="{640C064D-70A2-4A7E-9421-9AA570A8885A}" srcOrd="2" destOrd="0" presId="urn:microsoft.com/office/officeart/2018/2/layout/IconVerticalSolidList"/>
    <dgm:cxn modelId="{C040A01D-503E-45D7-9DE8-857139068CF1}" type="presParOf" srcId="{640C064D-70A2-4A7E-9421-9AA570A8885A}" destId="{BF872D51-27D7-43F4-BDD0-0AD7B8759D48}" srcOrd="0" destOrd="0" presId="urn:microsoft.com/office/officeart/2018/2/layout/IconVerticalSolidList"/>
    <dgm:cxn modelId="{DD8508E7-28C6-41F8-B383-4B30F49076B4}" type="presParOf" srcId="{640C064D-70A2-4A7E-9421-9AA570A8885A}" destId="{26A0027E-5F64-40A9-9126-6A0F77C43CA1}" srcOrd="1" destOrd="0" presId="urn:microsoft.com/office/officeart/2018/2/layout/IconVerticalSolidList"/>
    <dgm:cxn modelId="{71916710-D475-41BE-9629-A8F35E9C78BA}" type="presParOf" srcId="{640C064D-70A2-4A7E-9421-9AA570A8885A}" destId="{1A2D2693-D3E2-4AC2-B2F8-AA5722BD6D8B}" srcOrd="2" destOrd="0" presId="urn:microsoft.com/office/officeart/2018/2/layout/IconVerticalSolidList"/>
    <dgm:cxn modelId="{AADF3819-2EB8-4888-A4FB-80F5103F18FD}" type="presParOf" srcId="{640C064D-70A2-4A7E-9421-9AA570A8885A}" destId="{B6427BC8-EE42-4E96-97B1-177A75BF3F58}" srcOrd="3" destOrd="0" presId="urn:microsoft.com/office/officeart/2018/2/layout/IconVerticalSolidList"/>
    <dgm:cxn modelId="{6E300B96-A142-4806-B95D-1B42A5994EFA}" type="presParOf" srcId="{F620A3E2-6657-4741-A223-DBEFD4E73D70}" destId="{6519686E-573D-4E6C-9466-54FB2CA7F1D2}" srcOrd="3" destOrd="0" presId="urn:microsoft.com/office/officeart/2018/2/layout/IconVerticalSolidList"/>
    <dgm:cxn modelId="{79780A45-10DC-4340-B07F-93056F8E147B}" type="presParOf" srcId="{F620A3E2-6657-4741-A223-DBEFD4E73D70}" destId="{C096DF18-AACE-471E-A164-13AB93DB3D6C}" srcOrd="4" destOrd="0" presId="urn:microsoft.com/office/officeart/2018/2/layout/IconVerticalSolidList"/>
    <dgm:cxn modelId="{08DD1A43-8049-40AF-A4C1-85E93A29DDBC}" type="presParOf" srcId="{C096DF18-AACE-471E-A164-13AB93DB3D6C}" destId="{3C56104F-BEDA-409C-B711-9AB5B334B6B9}" srcOrd="0" destOrd="0" presId="urn:microsoft.com/office/officeart/2018/2/layout/IconVerticalSolidList"/>
    <dgm:cxn modelId="{BB536832-48EB-47AA-B9C5-35E50BF64F8B}" type="presParOf" srcId="{C096DF18-AACE-471E-A164-13AB93DB3D6C}" destId="{1E06C13C-16A9-400E-A48A-42FAE89535C6}" srcOrd="1" destOrd="0" presId="urn:microsoft.com/office/officeart/2018/2/layout/IconVerticalSolidList"/>
    <dgm:cxn modelId="{3933D679-0DCD-4C18-AC3F-3FCFCD2EF8DA}" type="presParOf" srcId="{C096DF18-AACE-471E-A164-13AB93DB3D6C}" destId="{9CA6C76C-F11C-4596-B694-A533955A3CE2}" srcOrd="2" destOrd="0" presId="urn:microsoft.com/office/officeart/2018/2/layout/IconVerticalSolidList"/>
    <dgm:cxn modelId="{A02F1958-8513-4837-9239-57CD4BD8A1F3}" type="presParOf" srcId="{C096DF18-AACE-471E-A164-13AB93DB3D6C}" destId="{E9CCACEA-49AD-42B9-A589-88AB5EA64825}" srcOrd="3" destOrd="0" presId="urn:microsoft.com/office/officeart/2018/2/layout/IconVerticalSolidList"/>
    <dgm:cxn modelId="{0CAFCE8A-80B0-4FC5-8B2E-AEA3402AF250}" type="presParOf" srcId="{F620A3E2-6657-4741-A223-DBEFD4E73D70}" destId="{5CE3103A-7E04-4E6C-AC9F-34980DFB7004}" srcOrd="5" destOrd="0" presId="urn:microsoft.com/office/officeart/2018/2/layout/IconVerticalSolidList"/>
    <dgm:cxn modelId="{56D1798C-C147-47C1-BD46-CD12ED9EB8A0}" type="presParOf" srcId="{F620A3E2-6657-4741-A223-DBEFD4E73D70}" destId="{1349A553-ACCD-42DD-B4B3-2AC8EB57644B}" srcOrd="6" destOrd="0" presId="urn:microsoft.com/office/officeart/2018/2/layout/IconVerticalSolidList"/>
    <dgm:cxn modelId="{AC688856-6B2E-407F-81D1-D81A891C3E13}" type="presParOf" srcId="{1349A553-ACCD-42DD-B4B3-2AC8EB57644B}" destId="{96D4FD9F-7839-4232-AAA2-E2C76C3AEC6A}" srcOrd="0" destOrd="0" presId="urn:microsoft.com/office/officeart/2018/2/layout/IconVerticalSolidList"/>
    <dgm:cxn modelId="{8088EBF6-60AB-4A5A-9722-26301FEC9997}" type="presParOf" srcId="{1349A553-ACCD-42DD-B4B3-2AC8EB57644B}" destId="{4DE2D2D5-98B5-42F9-9AAB-29D9D451BDA2}" srcOrd="1" destOrd="0" presId="urn:microsoft.com/office/officeart/2018/2/layout/IconVerticalSolidList"/>
    <dgm:cxn modelId="{13C8CCA7-F7D6-4993-BEF9-256FBB166243}" type="presParOf" srcId="{1349A553-ACCD-42DD-B4B3-2AC8EB57644B}" destId="{67CC0B89-A0F1-4D7D-9E35-96017E843DA2}" srcOrd="2" destOrd="0" presId="urn:microsoft.com/office/officeart/2018/2/layout/IconVerticalSolidList"/>
    <dgm:cxn modelId="{24FAB0AC-9837-4F67-8BF7-D1E6FBBCE764}" type="presParOf" srcId="{1349A553-ACCD-42DD-B4B3-2AC8EB57644B}" destId="{1C0A3714-F1BA-43B4-8F47-3C91875D2BFD}" srcOrd="3" destOrd="0" presId="urn:microsoft.com/office/officeart/2018/2/layout/IconVerticalSolidList"/>
    <dgm:cxn modelId="{39FF0470-47AB-4460-9939-379925AD82BF}" type="presParOf" srcId="{F620A3E2-6657-4741-A223-DBEFD4E73D70}" destId="{BA4BA21F-5BB8-4EBC-9510-E5C2C9352676}" srcOrd="7" destOrd="0" presId="urn:microsoft.com/office/officeart/2018/2/layout/IconVerticalSolidList"/>
    <dgm:cxn modelId="{AB051AE2-ED1D-4655-BC5F-F55BD1CB5E97}" type="presParOf" srcId="{F620A3E2-6657-4741-A223-DBEFD4E73D70}" destId="{2F9A8A51-2048-4AB2-B3D4-4AC3FC97F55F}" srcOrd="8" destOrd="0" presId="urn:microsoft.com/office/officeart/2018/2/layout/IconVerticalSolidList"/>
    <dgm:cxn modelId="{EA266135-FE32-4978-BBF8-2F2D37A66834}" type="presParOf" srcId="{2F9A8A51-2048-4AB2-B3D4-4AC3FC97F55F}" destId="{5282E42B-760F-4AEC-9937-8D1AF28463B2}" srcOrd="0" destOrd="0" presId="urn:microsoft.com/office/officeart/2018/2/layout/IconVerticalSolidList"/>
    <dgm:cxn modelId="{8F7BD1A1-D32B-423C-9BC6-8F4A9EDF34C7}" type="presParOf" srcId="{2F9A8A51-2048-4AB2-B3D4-4AC3FC97F55F}" destId="{BD7150E1-C785-4497-B554-78CC49976239}" srcOrd="1" destOrd="0" presId="urn:microsoft.com/office/officeart/2018/2/layout/IconVerticalSolidList"/>
    <dgm:cxn modelId="{37A8F3C0-94FD-4DD3-8B61-09AA15C9864B}" type="presParOf" srcId="{2F9A8A51-2048-4AB2-B3D4-4AC3FC97F55F}" destId="{9B49A39A-F20F-48B4-81D9-C5AD540586F3}" srcOrd="2" destOrd="0" presId="urn:microsoft.com/office/officeart/2018/2/layout/IconVerticalSolidList"/>
    <dgm:cxn modelId="{4176153A-8575-4062-BB47-EF6B4E2A9B25}" type="presParOf" srcId="{2F9A8A51-2048-4AB2-B3D4-4AC3FC97F55F}" destId="{63372DCD-4755-4992-A522-C7C5931F1D2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166026-5DF1-4F8E-9149-1E14C8C2FE8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EEA5ACA-7A46-4E86-9D00-35C27B7B7539}">
      <dgm:prSet/>
      <dgm:spPr/>
      <dgm:t>
        <a:bodyPr/>
        <a:lstStyle/>
        <a:p>
          <a:r>
            <a:rPr lang="en-US" b="0" dirty="0"/>
            <a:t>Analyses and Reports: 20 graphical and descriptive boards covering urban evolution.</a:t>
          </a:r>
          <a:endParaRPr lang="en-US" dirty="0"/>
        </a:p>
      </dgm:t>
    </dgm:pt>
    <dgm:pt modelId="{330E3AC3-D145-4D3D-97D0-304BB9D06495}" type="parTrans" cxnId="{6A1A235B-5332-4782-A415-6491087B641D}">
      <dgm:prSet/>
      <dgm:spPr/>
      <dgm:t>
        <a:bodyPr/>
        <a:lstStyle/>
        <a:p>
          <a:endParaRPr lang="en-US"/>
        </a:p>
      </dgm:t>
    </dgm:pt>
    <dgm:pt modelId="{98E7BE5D-CF91-4B48-9A0E-47D9F45B93C3}" type="sibTrans" cxnId="{6A1A235B-5332-4782-A415-6491087B641D}">
      <dgm:prSet/>
      <dgm:spPr/>
      <dgm:t>
        <a:bodyPr/>
        <a:lstStyle/>
        <a:p>
          <a:endParaRPr lang="en-US"/>
        </a:p>
      </dgm:t>
    </dgm:pt>
    <dgm:pt modelId="{22472465-6AF0-4FB1-9BAC-9A47EC35F06D}">
      <dgm:prSet/>
      <dgm:spPr/>
      <dgm:t>
        <a:bodyPr/>
        <a:lstStyle/>
        <a:p>
          <a:r>
            <a:rPr lang="en-US" b="0"/>
            <a:t>Recommendations: Strategic amendments for municipal authorities.</a:t>
          </a:r>
          <a:endParaRPr lang="en-US"/>
        </a:p>
      </dgm:t>
    </dgm:pt>
    <dgm:pt modelId="{20709CFB-8503-4EBF-8DD8-55AAC2977D5C}" type="parTrans" cxnId="{0197E1C2-ECE5-4E61-9779-7296313A9D96}">
      <dgm:prSet/>
      <dgm:spPr/>
      <dgm:t>
        <a:bodyPr/>
        <a:lstStyle/>
        <a:p>
          <a:endParaRPr lang="en-US"/>
        </a:p>
      </dgm:t>
    </dgm:pt>
    <dgm:pt modelId="{BBCB3698-DF90-480B-AD49-B99EDEAE4A94}" type="sibTrans" cxnId="{0197E1C2-ECE5-4E61-9779-7296313A9D96}">
      <dgm:prSet/>
      <dgm:spPr/>
      <dgm:t>
        <a:bodyPr/>
        <a:lstStyle/>
        <a:p>
          <a:endParaRPr lang="en-US"/>
        </a:p>
      </dgm:t>
    </dgm:pt>
    <dgm:pt modelId="{5056C0F0-FCBB-400A-916C-9A0AEFDDCBA8}">
      <dgm:prSet/>
      <dgm:spPr/>
      <dgm:t>
        <a:bodyPr/>
        <a:lstStyle/>
        <a:p>
          <a:r>
            <a:rPr lang="en-US" b="0" dirty="0"/>
            <a:t>Engagement Results: Mobilized </a:t>
          </a:r>
          <a:r>
            <a:rPr lang="pl-PL" b="0" dirty="0"/>
            <a:t> </a:t>
          </a:r>
          <a:r>
            <a:rPr lang="en-US" b="0" noProof="0" dirty="0"/>
            <a:t>over</a:t>
          </a:r>
          <a:r>
            <a:rPr lang="pl-PL" b="0" dirty="0"/>
            <a:t> </a:t>
          </a:r>
          <a:r>
            <a:rPr lang="en-US" b="0" dirty="0"/>
            <a:t>140 stakeholders, including officials and local NGOs.</a:t>
          </a:r>
          <a:endParaRPr lang="en-US" dirty="0"/>
        </a:p>
      </dgm:t>
    </dgm:pt>
    <dgm:pt modelId="{3A29E00C-B505-4D77-B059-B8011AC94086}" type="parTrans" cxnId="{354C5EB7-BF8E-4C6A-B18E-6425C3773E57}">
      <dgm:prSet/>
      <dgm:spPr/>
      <dgm:t>
        <a:bodyPr/>
        <a:lstStyle/>
        <a:p>
          <a:endParaRPr lang="en-US"/>
        </a:p>
      </dgm:t>
    </dgm:pt>
    <dgm:pt modelId="{4FADA701-B08E-463F-9E85-7879A2DD69D6}" type="sibTrans" cxnId="{354C5EB7-BF8E-4C6A-B18E-6425C3773E57}">
      <dgm:prSet/>
      <dgm:spPr/>
      <dgm:t>
        <a:bodyPr/>
        <a:lstStyle/>
        <a:p>
          <a:endParaRPr lang="en-US"/>
        </a:p>
      </dgm:t>
    </dgm:pt>
    <dgm:pt modelId="{41F8DAF9-E596-496F-BA43-CE7DDBD02697}" type="pres">
      <dgm:prSet presAssocID="{43166026-5DF1-4F8E-9149-1E14C8C2FE87}" presName="root" presStyleCnt="0">
        <dgm:presLayoutVars>
          <dgm:dir/>
          <dgm:resizeHandles val="exact"/>
        </dgm:presLayoutVars>
      </dgm:prSet>
      <dgm:spPr/>
    </dgm:pt>
    <dgm:pt modelId="{17F0C4D3-F725-490C-85C9-60137A170937}" type="pres">
      <dgm:prSet presAssocID="{5EEA5ACA-7A46-4E86-9D00-35C27B7B7539}" presName="compNode" presStyleCnt="0"/>
      <dgm:spPr/>
    </dgm:pt>
    <dgm:pt modelId="{ECF75875-1EA6-44A9-B7CD-A0F2C5D17D9B}" type="pres">
      <dgm:prSet presAssocID="{5EEA5ACA-7A46-4E86-9D00-35C27B7B7539}" presName="bgRect" presStyleLbl="bgShp" presStyleIdx="0" presStyleCnt="3" custLinFactY="100000" custLinFactNeighborX="516" custLinFactNeighborY="150043"/>
      <dgm:spPr/>
    </dgm:pt>
    <dgm:pt modelId="{BB947CB1-1A99-4DC6-8095-4D94ED9A2BE4}" type="pres">
      <dgm:prSet presAssocID="{5EEA5ACA-7A46-4E86-9D00-35C27B7B7539}" presName="iconRect" presStyleLbl="node1" presStyleIdx="0" presStyleCnt="3" custLinFactY="200000" custLinFactNeighborX="15195" custLinFactNeighborY="2496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ia"/>
        </a:ext>
      </dgm:extLst>
    </dgm:pt>
    <dgm:pt modelId="{87BF70B5-A3FA-4DBE-AECF-9AC14CB257E8}" type="pres">
      <dgm:prSet presAssocID="{5EEA5ACA-7A46-4E86-9D00-35C27B7B7539}" presName="spaceRect" presStyleCnt="0"/>
      <dgm:spPr/>
    </dgm:pt>
    <dgm:pt modelId="{2EA82B06-B661-452C-8151-C3126924A828}" type="pres">
      <dgm:prSet presAssocID="{5EEA5ACA-7A46-4E86-9D00-35C27B7B7539}" presName="parTx" presStyleLbl="revTx" presStyleIdx="0" presStyleCnt="3" custLinFactY="100000" custLinFactNeighborX="0" custLinFactNeighborY="150043">
        <dgm:presLayoutVars>
          <dgm:chMax val="0"/>
          <dgm:chPref val="0"/>
        </dgm:presLayoutVars>
      </dgm:prSet>
      <dgm:spPr/>
    </dgm:pt>
    <dgm:pt modelId="{E6EC5705-E995-42F8-AD16-A2C2A4A7C1D1}" type="pres">
      <dgm:prSet presAssocID="{98E7BE5D-CF91-4B48-9A0E-47D9F45B93C3}" presName="sibTrans" presStyleCnt="0"/>
      <dgm:spPr/>
    </dgm:pt>
    <dgm:pt modelId="{DBB123EF-32CC-4282-BA93-23CBE61FE121}" type="pres">
      <dgm:prSet presAssocID="{22472465-6AF0-4FB1-9BAC-9A47EC35F06D}" presName="compNode" presStyleCnt="0"/>
      <dgm:spPr/>
    </dgm:pt>
    <dgm:pt modelId="{13A6CBA9-A224-42F2-A4B4-2E1AC01DD1AE}" type="pres">
      <dgm:prSet presAssocID="{22472465-6AF0-4FB1-9BAC-9A47EC35F06D}" presName="bgRect" presStyleLbl="bgShp" presStyleIdx="1" presStyleCnt="3"/>
      <dgm:spPr/>
    </dgm:pt>
    <dgm:pt modelId="{6691EEAB-E368-4CCE-ACA1-05DD60345B42}" type="pres">
      <dgm:prSet presAssocID="{22472465-6AF0-4FB1-9BAC-9A47EC35F06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1BF78D98-FFFC-44B1-80D4-BBFF36DB7D27}" type="pres">
      <dgm:prSet presAssocID="{22472465-6AF0-4FB1-9BAC-9A47EC35F06D}" presName="spaceRect" presStyleCnt="0"/>
      <dgm:spPr/>
    </dgm:pt>
    <dgm:pt modelId="{230CD4B1-DCB9-491E-BED4-FFA9D9407895}" type="pres">
      <dgm:prSet presAssocID="{22472465-6AF0-4FB1-9BAC-9A47EC35F06D}" presName="parTx" presStyleLbl="revTx" presStyleIdx="1" presStyleCnt="3">
        <dgm:presLayoutVars>
          <dgm:chMax val="0"/>
          <dgm:chPref val="0"/>
        </dgm:presLayoutVars>
      </dgm:prSet>
      <dgm:spPr/>
    </dgm:pt>
    <dgm:pt modelId="{991014B3-0EB8-487D-8C15-2D8A1E29EBCB}" type="pres">
      <dgm:prSet presAssocID="{BBCB3698-DF90-480B-AD49-B99EDEAE4A94}" presName="sibTrans" presStyleCnt="0"/>
      <dgm:spPr/>
    </dgm:pt>
    <dgm:pt modelId="{191DE4C9-3382-4F73-8389-A0C702861D75}" type="pres">
      <dgm:prSet presAssocID="{5056C0F0-FCBB-400A-916C-9A0AEFDDCBA8}" presName="compNode" presStyleCnt="0"/>
      <dgm:spPr/>
    </dgm:pt>
    <dgm:pt modelId="{624FC941-6D02-4647-978C-F6422CF1F15D}" type="pres">
      <dgm:prSet presAssocID="{5056C0F0-FCBB-400A-916C-9A0AEFDDCBA8}" presName="bgRect" presStyleLbl="bgShp" presStyleIdx="2" presStyleCnt="3" custLinFactY="-100000" custLinFactNeighborY="-150043"/>
      <dgm:spPr/>
    </dgm:pt>
    <dgm:pt modelId="{09D4481E-6A27-4314-BAAF-EC9368211925}" type="pres">
      <dgm:prSet presAssocID="{5056C0F0-FCBB-400A-916C-9A0AEFDDCBA8}" presName="iconRect" presStyleLbl="node1" presStyleIdx="2" presStyleCnt="3" custLinFactY="-200000" custLinFactNeighborX="4415" custLinFactNeighborY="-24225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F759C2F5-037A-4CC8-AEEE-E04A15D3D71B}" type="pres">
      <dgm:prSet presAssocID="{5056C0F0-FCBB-400A-916C-9A0AEFDDCBA8}" presName="spaceRect" presStyleCnt="0"/>
      <dgm:spPr/>
    </dgm:pt>
    <dgm:pt modelId="{806A21CF-CD3E-434F-8165-60AB05B3689E}" type="pres">
      <dgm:prSet presAssocID="{5056C0F0-FCBB-400A-916C-9A0AEFDDCBA8}" presName="parTx" presStyleLbl="revTx" presStyleIdx="2" presStyleCnt="3" custLinFactY="-100000" custLinFactNeighborX="0" custLinFactNeighborY="-150043">
        <dgm:presLayoutVars>
          <dgm:chMax val="0"/>
          <dgm:chPref val="0"/>
        </dgm:presLayoutVars>
      </dgm:prSet>
      <dgm:spPr/>
    </dgm:pt>
  </dgm:ptLst>
  <dgm:cxnLst>
    <dgm:cxn modelId="{625E772C-A2EC-4DAE-968E-0BDE3A7CC92B}" type="presOf" srcId="{5EEA5ACA-7A46-4E86-9D00-35C27B7B7539}" destId="{2EA82B06-B661-452C-8151-C3126924A828}" srcOrd="0" destOrd="0" presId="urn:microsoft.com/office/officeart/2018/2/layout/IconVerticalSolidList"/>
    <dgm:cxn modelId="{7A8E213A-EDEB-49DE-9C8D-E4F6844CF031}" type="presOf" srcId="{43166026-5DF1-4F8E-9149-1E14C8C2FE87}" destId="{41F8DAF9-E596-496F-BA43-CE7DDBD02697}" srcOrd="0" destOrd="0" presId="urn:microsoft.com/office/officeart/2018/2/layout/IconVerticalSolidList"/>
    <dgm:cxn modelId="{6A1A235B-5332-4782-A415-6491087B641D}" srcId="{43166026-5DF1-4F8E-9149-1E14C8C2FE87}" destId="{5EEA5ACA-7A46-4E86-9D00-35C27B7B7539}" srcOrd="0" destOrd="0" parTransId="{330E3AC3-D145-4D3D-97D0-304BB9D06495}" sibTransId="{98E7BE5D-CF91-4B48-9A0E-47D9F45B93C3}"/>
    <dgm:cxn modelId="{30962D65-C91B-4B78-BD5A-F27816FDAD37}" type="presOf" srcId="{22472465-6AF0-4FB1-9BAC-9A47EC35F06D}" destId="{230CD4B1-DCB9-491E-BED4-FFA9D9407895}" srcOrd="0" destOrd="0" presId="urn:microsoft.com/office/officeart/2018/2/layout/IconVerticalSolidList"/>
    <dgm:cxn modelId="{354C5EB7-BF8E-4C6A-B18E-6425C3773E57}" srcId="{43166026-5DF1-4F8E-9149-1E14C8C2FE87}" destId="{5056C0F0-FCBB-400A-916C-9A0AEFDDCBA8}" srcOrd="2" destOrd="0" parTransId="{3A29E00C-B505-4D77-B059-B8011AC94086}" sibTransId="{4FADA701-B08E-463F-9E85-7879A2DD69D6}"/>
    <dgm:cxn modelId="{0197E1C2-ECE5-4E61-9779-7296313A9D96}" srcId="{43166026-5DF1-4F8E-9149-1E14C8C2FE87}" destId="{22472465-6AF0-4FB1-9BAC-9A47EC35F06D}" srcOrd="1" destOrd="0" parTransId="{20709CFB-8503-4EBF-8DD8-55AAC2977D5C}" sibTransId="{BBCB3698-DF90-480B-AD49-B99EDEAE4A94}"/>
    <dgm:cxn modelId="{B8379BD7-C196-4818-BA8F-2C5EFDDDEF0C}" type="presOf" srcId="{5056C0F0-FCBB-400A-916C-9A0AEFDDCBA8}" destId="{806A21CF-CD3E-434F-8165-60AB05B3689E}" srcOrd="0" destOrd="0" presId="urn:microsoft.com/office/officeart/2018/2/layout/IconVerticalSolidList"/>
    <dgm:cxn modelId="{C1404A16-8BE5-4565-9B74-87FFF3492C1E}" type="presParOf" srcId="{41F8DAF9-E596-496F-BA43-CE7DDBD02697}" destId="{17F0C4D3-F725-490C-85C9-60137A170937}" srcOrd="0" destOrd="0" presId="urn:microsoft.com/office/officeart/2018/2/layout/IconVerticalSolidList"/>
    <dgm:cxn modelId="{637C78CC-573A-465B-9B07-0CE51C50A9A2}" type="presParOf" srcId="{17F0C4D3-F725-490C-85C9-60137A170937}" destId="{ECF75875-1EA6-44A9-B7CD-A0F2C5D17D9B}" srcOrd="0" destOrd="0" presId="urn:microsoft.com/office/officeart/2018/2/layout/IconVerticalSolidList"/>
    <dgm:cxn modelId="{A0C68BFB-2711-4709-81DF-446C4DC31D2E}" type="presParOf" srcId="{17F0C4D3-F725-490C-85C9-60137A170937}" destId="{BB947CB1-1A99-4DC6-8095-4D94ED9A2BE4}" srcOrd="1" destOrd="0" presId="urn:microsoft.com/office/officeart/2018/2/layout/IconVerticalSolidList"/>
    <dgm:cxn modelId="{436605C1-3309-40AB-B6C7-26C5780BF36B}" type="presParOf" srcId="{17F0C4D3-F725-490C-85C9-60137A170937}" destId="{87BF70B5-A3FA-4DBE-AECF-9AC14CB257E8}" srcOrd="2" destOrd="0" presId="urn:microsoft.com/office/officeart/2018/2/layout/IconVerticalSolidList"/>
    <dgm:cxn modelId="{C936E79A-A02E-498B-ABD7-BBA5C85546CF}" type="presParOf" srcId="{17F0C4D3-F725-490C-85C9-60137A170937}" destId="{2EA82B06-B661-452C-8151-C3126924A828}" srcOrd="3" destOrd="0" presId="urn:microsoft.com/office/officeart/2018/2/layout/IconVerticalSolidList"/>
    <dgm:cxn modelId="{BB57D97F-FDFF-4EFA-93B4-BAE746854C2B}" type="presParOf" srcId="{41F8DAF9-E596-496F-BA43-CE7DDBD02697}" destId="{E6EC5705-E995-42F8-AD16-A2C2A4A7C1D1}" srcOrd="1" destOrd="0" presId="urn:microsoft.com/office/officeart/2018/2/layout/IconVerticalSolidList"/>
    <dgm:cxn modelId="{40F407AA-4E56-4877-B6C7-FF01AC1EDAD2}" type="presParOf" srcId="{41F8DAF9-E596-496F-BA43-CE7DDBD02697}" destId="{DBB123EF-32CC-4282-BA93-23CBE61FE121}" srcOrd="2" destOrd="0" presId="urn:microsoft.com/office/officeart/2018/2/layout/IconVerticalSolidList"/>
    <dgm:cxn modelId="{3542DEC8-CD24-468E-83C9-4AD1F9B46130}" type="presParOf" srcId="{DBB123EF-32CC-4282-BA93-23CBE61FE121}" destId="{13A6CBA9-A224-42F2-A4B4-2E1AC01DD1AE}" srcOrd="0" destOrd="0" presId="urn:microsoft.com/office/officeart/2018/2/layout/IconVerticalSolidList"/>
    <dgm:cxn modelId="{F6D07B52-97C9-42AD-B48B-B925E4BF68D1}" type="presParOf" srcId="{DBB123EF-32CC-4282-BA93-23CBE61FE121}" destId="{6691EEAB-E368-4CCE-ACA1-05DD60345B42}" srcOrd="1" destOrd="0" presId="urn:microsoft.com/office/officeart/2018/2/layout/IconVerticalSolidList"/>
    <dgm:cxn modelId="{ED6DC90F-2559-4979-B4B2-124B129529A4}" type="presParOf" srcId="{DBB123EF-32CC-4282-BA93-23CBE61FE121}" destId="{1BF78D98-FFFC-44B1-80D4-BBFF36DB7D27}" srcOrd="2" destOrd="0" presId="urn:microsoft.com/office/officeart/2018/2/layout/IconVerticalSolidList"/>
    <dgm:cxn modelId="{5F379314-F9F4-4E37-B524-5C36A3E28E3D}" type="presParOf" srcId="{DBB123EF-32CC-4282-BA93-23CBE61FE121}" destId="{230CD4B1-DCB9-491E-BED4-FFA9D9407895}" srcOrd="3" destOrd="0" presId="urn:microsoft.com/office/officeart/2018/2/layout/IconVerticalSolidList"/>
    <dgm:cxn modelId="{3B4606BA-5F74-40F5-AA3C-085CBDDAAF00}" type="presParOf" srcId="{41F8DAF9-E596-496F-BA43-CE7DDBD02697}" destId="{991014B3-0EB8-487D-8C15-2D8A1E29EBCB}" srcOrd="3" destOrd="0" presId="urn:microsoft.com/office/officeart/2018/2/layout/IconVerticalSolidList"/>
    <dgm:cxn modelId="{574B6C86-DFD3-47A7-8F6C-21EE54249434}" type="presParOf" srcId="{41F8DAF9-E596-496F-BA43-CE7DDBD02697}" destId="{191DE4C9-3382-4F73-8389-A0C702861D75}" srcOrd="4" destOrd="0" presId="urn:microsoft.com/office/officeart/2018/2/layout/IconVerticalSolidList"/>
    <dgm:cxn modelId="{36D7A646-9AE2-4DB9-8F2E-6F6D891BA0A9}" type="presParOf" srcId="{191DE4C9-3382-4F73-8389-A0C702861D75}" destId="{624FC941-6D02-4647-978C-F6422CF1F15D}" srcOrd="0" destOrd="0" presId="urn:microsoft.com/office/officeart/2018/2/layout/IconVerticalSolidList"/>
    <dgm:cxn modelId="{8300084D-6C8B-4A40-B0F5-56E289B036B1}" type="presParOf" srcId="{191DE4C9-3382-4F73-8389-A0C702861D75}" destId="{09D4481E-6A27-4314-BAAF-EC9368211925}" srcOrd="1" destOrd="0" presId="urn:microsoft.com/office/officeart/2018/2/layout/IconVerticalSolidList"/>
    <dgm:cxn modelId="{F7A6D0FD-B23E-4BD2-8A00-702E71CB5E34}" type="presParOf" srcId="{191DE4C9-3382-4F73-8389-A0C702861D75}" destId="{F759C2F5-037A-4CC8-AEEE-E04A15D3D71B}" srcOrd="2" destOrd="0" presId="urn:microsoft.com/office/officeart/2018/2/layout/IconVerticalSolidList"/>
    <dgm:cxn modelId="{C34699DE-2E29-4BAB-9C6C-5698A7711589}" type="presParOf" srcId="{191DE4C9-3382-4F73-8389-A0C702861D75}" destId="{806A21CF-CD3E-434F-8165-60AB05B3689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D0CDBA-F54D-4135-8289-D907597346F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F92224E-F816-416D-9EFC-6BFFA0CDFD07}">
      <dgm:prSet/>
      <dgm:spPr/>
      <dgm:t>
        <a:bodyPr/>
        <a:lstStyle/>
        <a:p>
          <a:r>
            <a:rPr lang="en-US" b="0"/>
            <a:t>Shift in Focus: Broad consensus on the necessity of changes beyond superficial fixes.</a:t>
          </a:r>
          <a:endParaRPr lang="en-US"/>
        </a:p>
      </dgm:t>
    </dgm:pt>
    <dgm:pt modelId="{34471E5D-0394-45B4-98D2-01EBBF0FA518}" type="parTrans" cxnId="{C969C791-57EC-496D-9EA4-5D7E8D703ADF}">
      <dgm:prSet/>
      <dgm:spPr/>
      <dgm:t>
        <a:bodyPr/>
        <a:lstStyle/>
        <a:p>
          <a:endParaRPr lang="en-US"/>
        </a:p>
      </dgm:t>
    </dgm:pt>
    <dgm:pt modelId="{F961E8F2-228D-4A96-8DFB-1E5023CB48F5}" type="sibTrans" cxnId="{C969C791-57EC-496D-9EA4-5D7E8D703ADF}">
      <dgm:prSet/>
      <dgm:spPr/>
      <dgm:t>
        <a:bodyPr/>
        <a:lstStyle/>
        <a:p>
          <a:endParaRPr lang="en-US"/>
        </a:p>
      </dgm:t>
    </dgm:pt>
    <dgm:pt modelId="{BF74061F-9107-4260-9FDA-F0719D586055}">
      <dgm:prSet/>
      <dgm:spPr/>
      <dgm:t>
        <a:bodyPr/>
        <a:lstStyle/>
        <a:p>
          <a:r>
            <a:rPr lang="en-US" b="0"/>
            <a:t>Recognition: Participatory approach cited as a best practice for urban redevelopment.</a:t>
          </a:r>
          <a:endParaRPr lang="en-US"/>
        </a:p>
      </dgm:t>
    </dgm:pt>
    <dgm:pt modelId="{7EBED42F-D060-41DF-B20C-3B4C2035CC9A}" type="parTrans" cxnId="{A1982A9D-24E9-433B-9DD2-997897F4EDEA}">
      <dgm:prSet/>
      <dgm:spPr/>
      <dgm:t>
        <a:bodyPr/>
        <a:lstStyle/>
        <a:p>
          <a:endParaRPr lang="en-US"/>
        </a:p>
      </dgm:t>
    </dgm:pt>
    <dgm:pt modelId="{5C62652E-76C6-4DBB-81E1-BFE65F764300}" type="sibTrans" cxnId="{A1982A9D-24E9-433B-9DD2-997897F4EDEA}">
      <dgm:prSet/>
      <dgm:spPr/>
      <dgm:t>
        <a:bodyPr/>
        <a:lstStyle/>
        <a:p>
          <a:endParaRPr lang="en-US"/>
        </a:p>
      </dgm:t>
    </dgm:pt>
    <dgm:pt modelId="{2779EEB5-A31D-4D18-B7FF-7984A767A5F9}">
      <dgm:prSet/>
      <dgm:spPr/>
      <dgm:t>
        <a:bodyPr/>
        <a:lstStyle/>
        <a:p>
          <a:r>
            <a:rPr lang="en-US" b="0" dirty="0"/>
            <a:t>Recent Changes: New sidewalks</a:t>
          </a:r>
          <a:r>
            <a:rPr lang="pl-PL" b="0" dirty="0"/>
            <a:t>, </a:t>
          </a:r>
          <a:r>
            <a:rPr lang="en-US" b="0" noProof="0" dirty="0"/>
            <a:t>green</a:t>
          </a:r>
          <a:r>
            <a:rPr lang="pl-PL" b="0" dirty="0"/>
            <a:t> </a:t>
          </a:r>
          <a:r>
            <a:rPr lang="en-US" b="0" noProof="0" dirty="0"/>
            <a:t>spaces</a:t>
          </a:r>
          <a:r>
            <a:rPr lang="en-US" b="0" dirty="0"/>
            <a:t> and pedestrian crossings implemented.</a:t>
          </a:r>
          <a:endParaRPr lang="en-US" dirty="0"/>
        </a:p>
      </dgm:t>
    </dgm:pt>
    <dgm:pt modelId="{78A52638-0B23-449A-B745-466455FC414B}" type="parTrans" cxnId="{2A049F24-4E3B-44A1-A06B-881BD15C1F35}">
      <dgm:prSet/>
      <dgm:spPr/>
      <dgm:t>
        <a:bodyPr/>
        <a:lstStyle/>
        <a:p>
          <a:endParaRPr lang="en-US"/>
        </a:p>
      </dgm:t>
    </dgm:pt>
    <dgm:pt modelId="{E62AC768-9A88-4BA1-A4FE-4D7AF1DD388B}" type="sibTrans" cxnId="{2A049F24-4E3B-44A1-A06B-881BD15C1F35}">
      <dgm:prSet/>
      <dgm:spPr/>
      <dgm:t>
        <a:bodyPr/>
        <a:lstStyle/>
        <a:p>
          <a:endParaRPr lang="en-US"/>
        </a:p>
      </dgm:t>
    </dgm:pt>
    <dgm:pt modelId="{3AF80E4E-DFCA-4A90-8273-3154387C735E}" type="pres">
      <dgm:prSet presAssocID="{7DD0CDBA-F54D-4135-8289-D907597346F3}" presName="linear" presStyleCnt="0">
        <dgm:presLayoutVars>
          <dgm:animLvl val="lvl"/>
          <dgm:resizeHandles val="exact"/>
        </dgm:presLayoutVars>
      </dgm:prSet>
      <dgm:spPr/>
    </dgm:pt>
    <dgm:pt modelId="{00610A18-5590-44AE-8172-B1803C4066CB}" type="pres">
      <dgm:prSet presAssocID="{2F92224E-F816-416D-9EFC-6BFFA0CDFD0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23023D6-A691-4407-AB37-388E5584DA24}" type="pres">
      <dgm:prSet presAssocID="{F961E8F2-228D-4A96-8DFB-1E5023CB48F5}" presName="spacer" presStyleCnt="0"/>
      <dgm:spPr/>
    </dgm:pt>
    <dgm:pt modelId="{6148098B-9FEA-45DD-96DD-8FCE51FAF783}" type="pres">
      <dgm:prSet presAssocID="{BF74061F-9107-4260-9FDA-F0719D58605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61D15E1-0D5C-4763-9290-57A01708932D}" type="pres">
      <dgm:prSet presAssocID="{5C62652E-76C6-4DBB-81E1-BFE65F764300}" presName="spacer" presStyleCnt="0"/>
      <dgm:spPr/>
    </dgm:pt>
    <dgm:pt modelId="{F169EA66-9765-43DD-ACC9-333D2ED65AA6}" type="pres">
      <dgm:prSet presAssocID="{2779EEB5-A31D-4D18-B7FF-7984A767A5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A049F24-4E3B-44A1-A06B-881BD15C1F35}" srcId="{7DD0CDBA-F54D-4135-8289-D907597346F3}" destId="{2779EEB5-A31D-4D18-B7FF-7984A767A5F9}" srcOrd="2" destOrd="0" parTransId="{78A52638-0B23-449A-B745-466455FC414B}" sibTransId="{E62AC768-9A88-4BA1-A4FE-4D7AF1DD388B}"/>
    <dgm:cxn modelId="{E1807452-9877-43B9-A896-5F011A3EE8B7}" type="presOf" srcId="{7DD0CDBA-F54D-4135-8289-D907597346F3}" destId="{3AF80E4E-DFCA-4A90-8273-3154387C735E}" srcOrd="0" destOrd="0" presId="urn:microsoft.com/office/officeart/2005/8/layout/vList2"/>
    <dgm:cxn modelId="{20C5E474-CEEE-4558-9D5F-1781DA61901C}" type="presOf" srcId="{2779EEB5-A31D-4D18-B7FF-7984A767A5F9}" destId="{F169EA66-9765-43DD-ACC9-333D2ED65AA6}" srcOrd="0" destOrd="0" presId="urn:microsoft.com/office/officeart/2005/8/layout/vList2"/>
    <dgm:cxn modelId="{C969C791-57EC-496D-9EA4-5D7E8D703ADF}" srcId="{7DD0CDBA-F54D-4135-8289-D907597346F3}" destId="{2F92224E-F816-416D-9EFC-6BFFA0CDFD07}" srcOrd="0" destOrd="0" parTransId="{34471E5D-0394-45B4-98D2-01EBBF0FA518}" sibTransId="{F961E8F2-228D-4A96-8DFB-1E5023CB48F5}"/>
    <dgm:cxn modelId="{A1982A9D-24E9-433B-9DD2-997897F4EDEA}" srcId="{7DD0CDBA-F54D-4135-8289-D907597346F3}" destId="{BF74061F-9107-4260-9FDA-F0719D586055}" srcOrd="1" destOrd="0" parTransId="{7EBED42F-D060-41DF-B20C-3B4C2035CC9A}" sibTransId="{5C62652E-76C6-4DBB-81E1-BFE65F764300}"/>
    <dgm:cxn modelId="{D73C25CA-F211-4042-955E-E43B70C4ED84}" type="presOf" srcId="{2F92224E-F816-416D-9EFC-6BFFA0CDFD07}" destId="{00610A18-5590-44AE-8172-B1803C4066CB}" srcOrd="0" destOrd="0" presId="urn:microsoft.com/office/officeart/2005/8/layout/vList2"/>
    <dgm:cxn modelId="{E2505DE2-C525-491C-9186-9928409DE7E6}" type="presOf" srcId="{BF74061F-9107-4260-9FDA-F0719D586055}" destId="{6148098B-9FEA-45DD-96DD-8FCE51FAF783}" srcOrd="0" destOrd="0" presId="urn:microsoft.com/office/officeart/2005/8/layout/vList2"/>
    <dgm:cxn modelId="{CA2EB46C-A3A5-4C8A-88D7-3D46EBFD1E36}" type="presParOf" srcId="{3AF80E4E-DFCA-4A90-8273-3154387C735E}" destId="{00610A18-5590-44AE-8172-B1803C4066CB}" srcOrd="0" destOrd="0" presId="urn:microsoft.com/office/officeart/2005/8/layout/vList2"/>
    <dgm:cxn modelId="{D27368A2-FCB0-402C-9499-9B306B66BD2F}" type="presParOf" srcId="{3AF80E4E-DFCA-4A90-8273-3154387C735E}" destId="{B23023D6-A691-4407-AB37-388E5584DA24}" srcOrd="1" destOrd="0" presId="urn:microsoft.com/office/officeart/2005/8/layout/vList2"/>
    <dgm:cxn modelId="{826BB1A8-A269-4A12-A5AC-1FE92A03748D}" type="presParOf" srcId="{3AF80E4E-DFCA-4A90-8273-3154387C735E}" destId="{6148098B-9FEA-45DD-96DD-8FCE51FAF783}" srcOrd="2" destOrd="0" presId="urn:microsoft.com/office/officeart/2005/8/layout/vList2"/>
    <dgm:cxn modelId="{CD0779D7-FDB7-4B2C-9C8D-23978226BF70}" type="presParOf" srcId="{3AF80E4E-DFCA-4A90-8273-3154387C735E}" destId="{A61D15E1-0D5C-4763-9290-57A01708932D}" srcOrd="3" destOrd="0" presId="urn:microsoft.com/office/officeart/2005/8/layout/vList2"/>
    <dgm:cxn modelId="{400AF30D-A8F4-4395-B701-8310320165EB}" type="presParOf" srcId="{3AF80E4E-DFCA-4A90-8273-3154387C735E}" destId="{F169EA66-9765-43DD-ACC9-333D2ED65AA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37A38-9AB9-434A-97C6-5925112E2520}">
      <dsp:nvSpPr>
        <dsp:cNvPr id="0" name=""/>
        <dsp:cNvSpPr/>
      </dsp:nvSpPr>
      <dsp:spPr>
        <a:xfrm>
          <a:off x="0" y="4330"/>
          <a:ext cx="4708922" cy="9224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F26B3-1A75-43A0-B179-2BA5B26B6C74}">
      <dsp:nvSpPr>
        <dsp:cNvPr id="0" name=""/>
        <dsp:cNvSpPr/>
      </dsp:nvSpPr>
      <dsp:spPr>
        <a:xfrm>
          <a:off x="279050" y="211889"/>
          <a:ext cx="507364" cy="5073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69E5F-AA5A-45EB-95BE-A9AAE88B0CD8}">
      <dsp:nvSpPr>
        <dsp:cNvPr id="0" name=""/>
        <dsp:cNvSpPr/>
      </dsp:nvSpPr>
      <dsp:spPr>
        <a:xfrm>
          <a:off x="1065465" y="4330"/>
          <a:ext cx="3643456" cy="922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29" tIns="97629" rIns="97629" bIns="97629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/>
            <a:t>Main Interventions:</a:t>
          </a:r>
          <a:endParaRPr lang="en-US" sz="1700" kern="1200"/>
        </a:p>
      </dsp:txBody>
      <dsp:txXfrm>
        <a:off x="1065465" y="4330"/>
        <a:ext cx="3643456" cy="922481"/>
      </dsp:txXfrm>
    </dsp:sp>
    <dsp:sp modelId="{BF872D51-27D7-43F4-BDD0-0AD7B8759D48}">
      <dsp:nvSpPr>
        <dsp:cNvPr id="0" name=""/>
        <dsp:cNvSpPr/>
      </dsp:nvSpPr>
      <dsp:spPr>
        <a:xfrm>
          <a:off x="0" y="1157432"/>
          <a:ext cx="4708922" cy="9224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0027E-5F64-40A9-9126-6A0F77C43CA1}">
      <dsp:nvSpPr>
        <dsp:cNvPr id="0" name=""/>
        <dsp:cNvSpPr/>
      </dsp:nvSpPr>
      <dsp:spPr>
        <a:xfrm>
          <a:off x="279050" y="1364990"/>
          <a:ext cx="507364" cy="5073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27BC8-EE42-4E96-97B1-177A75BF3F58}">
      <dsp:nvSpPr>
        <dsp:cNvPr id="0" name=""/>
        <dsp:cNvSpPr/>
      </dsp:nvSpPr>
      <dsp:spPr>
        <a:xfrm>
          <a:off x="1065465" y="1157432"/>
          <a:ext cx="3643456" cy="922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29" tIns="97629" rIns="97629" bIns="97629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/>
            <a:t>- Pedestrian-Friendly Crossings: Two crossings implemented; more are needed for full integration.</a:t>
          </a:r>
          <a:endParaRPr lang="en-US" sz="1700" kern="1200"/>
        </a:p>
      </dsp:txBody>
      <dsp:txXfrm>
        <a:off x="1065465" y="1157432"/>
        <a:ext cx="3643456" cy="922481"/>
      </dsp:txXfrm>
    </dsp:sp>
    <dsp:sp modelId="{3C56104F-BEDA-409C-B711-9AB5B334B6B9}">
      <dsp:nvSpPr>
        <dsp:cNvPr id="0" name=""/>
        <dsp:cNvSpPr/>
      </dsp:nvSpPr>
      <dsp:spPr>
        <a:xfrm>
          <a:off x="0" y="2310534"/>
          <a:ext cx="4708922" cy="9224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6C13C-16A9-400E-A48A-42FAE89535C6}">
      <dsp:nvSpPr>
        <dsp:cNvPr id="0" name=""/>
        <dsp:cNvSpPr/>
      </dsp:nvSpPr>
      <dsp:spPr>
        <a:xfrm>
          <a:off x="279050" y="2518092"/>
          <a:ext cx="507364" cy="5073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CACEA-49AD-42B9-A589-88AB5EA64825}">
      <dsp:nvSpPr>
        <dsp:cNvPr id="0" name=""/>
        <dsp:cNvSpPr/>
      </dsp:nvSpPr>
      <dsp:spPr>
        <a:xfrm>
          <a:off x="1065465" y="2310534"/>
          <a:ext cx="3643456" cy="922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29" tIns="97629" rIns="97629" bIns="97629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/>
            <a:t>- Revitalization of Green Spaces: Transform green areas into multifunctional community spaces.</a:t>
          </a:r>
          <a:endParaRPr lang="en-US" sz="1700" kern="1200"/>
        </a:p>
      </dsp:txBody>
      <dsp:txXfrm>
        <a:off x="1065465" y="2310534"/>
        <a:ext cx="3643456" cy="922481"/>
      </dsp:txXfrm>
    </dsp:sp>
    <dsp:sp modelId="{96D4FD9F-7839-4232-AAA2-E2C76C3AEC6A}">
      <dsp:nvSpPr>
        <dsp:cNvPr id="0" name=""/>
        <dsp:cNvSpPr/>
      </dsp:nvSpPr>
      <dsp:spPr>
        <a:xfrm>
          <a:off x="0" y="3463636"/>
          <a:ext cx="4708922" cy="92248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2D2D5-98B5-42F9-9AAB-29D9D451BDA2}">
      <dsp:nvSpPr>
        <dsp:cNvPr id="0" name=""/>
        <dsp:cNvSpPr/>
      </dsp:nvSpPr>
      <dsp:spPr>
        <a:xfrm>
          <a:off x="279050" y="3671194"/>
          <a:ext cx="507364" cy="50736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A3714-F1BA-43B4-8F47-3C91875D2BFD}">
      <dsp:nvSpPr>
        <dsp:cNvPr id="0" name=""/>
        <dsp:cNvSpPr/>
      </dsp:nvSpPr>
      <dsp:spPr>
        <a:xfrm>
          <a:off x="1065465" y="3463636"/>
          <a:ext cx="3643456" cy="922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29" tIns="97629" rIns="97629" bIns="97629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/>
            <a:t>- Restructuring the Street: Traffic calming and human-centric environment.</a:t>
          </a:r>
          <a:endParaRPr lang="en-US" sz="1700" kern="1200"/>
        </a:p>
      </dsp:txBody>
      <dsp:txXfrm>
        <a:off x="1065465" y="3463636"/>
        <a:ext cx="3643456" cy="922481"/>
      </dsp:txXfrm>
    </dsp:sp>
    <dsp:sp modelId="{5282E42B-760F-4AEC-9937-8D1AF28463B2}">
      <dsp:nvSpPr>
        <dsp:cNvPr id="0" name=""/>
        <dsp:cNvSpPr/>
      </dsp:nvSpPr>
      <dsp:spPr>
        <a:xfrm>
          <a:off x="0" y="4616737"/>
          <a:ext cx="4708922" cy="92248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150E1-C785-4497-B554-78CC49976239}">
      <dsp:nvSpPr>
        <dsp:cNvPr id="0" name=""/>
        <dsp:cNvSpPr/>
      </dsp:nvSpPr>
      <dsp:spPr>
        <a:xfrm>
          <a:off x="279050" y="4824296"/>
          <a:ext cx="507364" cy="50736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72DCD-4755-4992-A522-C7C5931F1D21}">
      <dsp:nvSpPr>
        <dsp:cNvPr id="0" name=""/>
        <dsp:cNvSpPr/>
      </dsp:nvSpPr>
      <dsp:spPr>
        <a:xfrm>
          <a:off x="1065465" y="4616737"/>
          <a:ext cx="3643456" cy="922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29" tIns="97629" rIns="97629" bIns="97629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/>
            <a:t>- Introducing new urban tissue: New investments alongside „Podwale” to bring more human scale urban street    </a:t>
          </a:r>
          <a:endParaRPr lang="en-US" sz="1700" kern="1200"/>
        </a:p>
      </dsp:txBody>
      <dsp:txXfrm>
        <a:off x="1065465" y="4616737"/>
        <a:ext cx="3643456" cy="9224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75875-1EA6-44A9-B7CD-A0F2C5D17D9B}">
      <dsp:nvSpPr>
        <dsp:cNvPr id="0" name=""/>
        <dsp:cNvSpPr/>
      </dsp:nvSpPr>
      <dsp:spPr>
        <a:xfrm>
          <a:off x="0" y="3923776"/>
          <a:ext cx="4691043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947CB1-1A99-4DC6-8095-4D94ED9A2BE4}">
      <dsp:nvSpPr>
        <dsp:cNvPr id="0" name=""/>
        <dsp:cNvSpPr/>
      </dsp:nvSpPr>
      <dsp:spPr>
        <a:xfrm>
          <a:off x="605737" y="4233534"/>
          <a:ext cx="862935" cy="8629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82B06-B661-452C-8151-C3126924A828}">
      <dsp:nvSpPr>
        <dsp:cNvPr id="0" name=""/>
        <dsp:cNvSpPr/>
      </dsp:nvSpPr>
      <dsp:spPr>
        <a:xfrm>
          <a:off x="1812164" y="3923776"/>
          <a:ext cx="2878878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/>
            <a:t>Analyses and Reports: 20 graphical and descriptive boards covering urban evolution.</a:t>
          </a:r>
          <a:endParaRPr lang="en-US" sz="1900" kern="1200" dirty="0"/>
        </a:p>
      </dsp:txBody>
      <dsp:txXfrm>
        <a:off x="1812164" y="3923776"/>
        <a:ext cx="2878878" cy="1568973"/>
      </dsp:txXfrm>
    </dsp:sp>
    <dsp:sp modelId="{13A6CBA9-A224-42F2-A4B4-2E1AC01DD1AE}">
      <dsp:nvSpPr>
        <dsp:cNvPr id="0" name=""/>
        <dsp:cNvSpPr/>
      </dsp:nvSpPr>
      <dsp:spPr>
        <a:xfrm>
          <a:off x="0" y="1961888"/>
          <a:ext cx="4691043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1EEAB-E368-4CCE-ACA1-05DD60345B42}">
      <dsp:nvSpPr>
        <dsp:cNvPr id="0" name=""/>
        <dsp:cNvSpPr/>
      </dsp:nvSpPr>
      <dsp:spPr>
        <a:xfrm>
          <a:off x="474614" y="2314907"/>
          <a:ext cx="862935" cy="8629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D4B1-DCB9-491E-BED4-FFA9D9407895}">
      <dsp:nvSpPr>
        <dsp:cNvPr id="0" name=""/>
        <dsp:cNvSpPr/>
      </dsp:nvSpPr>
      <dsp:spPr>
        <a:xfrm>
          <a:off x="1812164" y="1961888"/>
          <a:ext cx="2878878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Recommendations: Strategic amendments for municipal authorities.</a:t>
          </a:r>
          <a:endParaRPr lang="en-US" sz="1900" kern="1200"/>
        </a:p>
      </dsp:txBody>
      <dsp:txXfrm>
        <a:off x="1812164" y="1961888"/>
        <a:ext cx="2878878" cy="1568973"/>
      </dsp:txXfrm>
    </dsp:sp>
    <dsp:sp modelId="{624FC941-6D02-4647-978C-F6422CF1F15D}">
      <dsp:nvSpPr>
        <dsp:cNvPr id="0" name=""/>
        <dsp:cNvSpPr/>
      </dsp:nvSpPr>
      <dsp:spPr>
        <a:xfrm>
          <a:off x="0" y="0"/>
          <a:ext cx="4691043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4481E-6A27-4314-BAAF-EC9368211925}">
      <dsp:nvSpPr>
        <dsp:cNvPr id="0" name=""/>
        <dsp:cNvSpPr/>
      </dsp:nvSpPr>
      <dsp:spPr>
        <a:xfrm>
          <a:off x="512713" y="459774"/>
          <a:ext cx="862935" cy="8629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6A21CF-CD3E-434F-8165-60AB05B3689E}">
      <dsp:nvSpPr>
        <dsp:cNvPr id="0" name=""/>
        <dsp:cNvSpPr/>
      </dsp:nvSpPr>
      <dsp:spPr>
        <a:xfrm>
          <a:off x="1812164" y="0"/>
          <a:ext cx="2878878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/>
            <a:t>Engagement Results: Mobilized </a:t>
          </a:r>
          <a:r>
            <a:rPr lang="pl-PL" sz="1900" b="0" kern="1200" dirty="0"/>
            <a:t> </a:t>
          </a:r>
          <a:r>
            <a:rPr lang="en-US" sz="1900" b="0" kern="1200" noProof="0" dirty="0"/>
            <a:t>over</a:t>
          </a:r>
          <a:r>
            <a:rPr lang="pl-PL" sz="1900" b="0" kern="1200" dirty="0"/>
            <a:t> </a:t>
          </a:r>
          <a:r>
            <a:rPr lang="en-US" sz="1900" b="0" kern="1200" dirty="0"/>
            <a:t>140 stakeholders, including officials and local NGOs.</a:t>
          </a:r>
          <a:endParaRPr lang="en-US" sz="1900" kern="1200" dirty="0"/>
        </a:p>
      </dsp:txBody>
      <dsp:txXfrm>
        <a:off x="1812164" y="0"/>
        <a:ext cx="2878878" cy="15689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10A18-5590-44AE-8172-B1803C4066CB}">
      <dsp:nvSpPr>
        <dsp:cNvPr id="0" name=""/>
        <dsp:cNvSpPr/>
      </dsp:nvSpPr>
      <dsp:spPr>
        <a:xfrm>
          <a:off x="0" y="526884"/>
          <a:ext cx="4691043" cy="1429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Shift in Focus: Broad consensus on the necessity of changes beyond superficial fixes.</a:t>
          </a:r>
          <a:endParaRPr lang="en-US" sz="2600" kern="1200"/>
        </a:p>
      </dsp:txBody>
      <dsp:txXfrm>
        <a:off x="69794" y="596678"/>
        <a:ext cx="4551455" cy="1290152"/>
      </dsp:txXfrm>
    </dsp:sp>
    <dsp:sp modelId="{6148098B-9FEA-45DD-96DD-8FCE51FAF783}">
      <dsp:nvSpPr>
        <dsp:cNvPr id="0" name=""/>
        <dsp:cNvSpPr/>
      </dsp:nvSpPr>
      <dsp:spPr>
        <a:xfrm>
          <a:off x="0" y="2031505"/>
          <a:ext cx="4691043" cy="1429740"/>
        </a:xfrm>
        <a:prstGeom prst="roundRect">
          <a:avLst/>
        </a:prstGeom>
        <a:solidFill>
          <a:schemeClr val="accent2">
            <a:hueOff val="-762398"/>
            <a:satOff val="-331"/>
            <a:lumOff val="-6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Recognition: Participatory approach cited as a best practice for urban redevelopment.</a:t>
          </a:r>
          <a:endParaRPr lang="en-US" sz="2600" kern="1200"/>
        </a:p>
      </dsp:txBody>
      <dsp:txXfrm>
        <a:off x="69794" y="2101299"/>
        <a:ext cx="4551455" cy="1290152"/>
      </dsp:txXfrm>
    </dsp:sp>
    <dsp:sp modelId="{F169EA66-9765-43DD-ACC9-333D2ED65AA6}">
      <dsp:nvSpPr>
        <dsp:cNvPr id="0" name=""/>
        <dsp:cNvSpPr/>
      </dsp:nvSpPr>
      <dsp:spPr>
        <a:xfrm>
          <a:off x="0" y="3536125"/>
          <a:ext cx="4691043" cy="1429740"/>
        </a:xfrm>
        <a:prstGeom prst="roundRect">
          <a:avLst/>
        </a:prstGeom>
        <a:solidFill>
          <a:schemeClr val="accent2">
            <a:hueOff val="-1524796"/>
            <a:satOff val="-662"/>
            <a:lumOff val="-139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Recent Changes: New sidewalks</a:t>
          </a:r>
          <a:r>
            <a:rPr lang="pl-PL" sz="2600" b="0" kern="1200" dirty="0"/>
            <a:t>, </a:t>
          </a:r>
          <a:r>
            <a:rPr lang="en-US" sz="2600" b="0" kern="1200" noProof="0" dirty="0"/>
            <a:t>green</a:t>
          </a:r>
          <a:r>
            <a:rPr lang="pl-PL" sz="2600" b="0" kern="1200" dirty="0"/>
            <a:t> </a:t>
          </a:r>
          <a:r>
            <a:rPr lang="en-US" sz="2600" b="0" kern="1200" noProof="0" dirty="0"/>
            <a:t>spaces</a:t>
          </a:r>
          <a:r>
            <a:rPr lang="en-US" sz="2600" b="0" kern="1200" dirty="0"/>
            <a:t> and pedestrian crossings implemented.</a:t>
          </a:r>
          <a:endParaRPr lang="en-US" sz="2600" kern="1200" dirty="0"/>
        </a:p>
      </dsp:txBody>
      <dsp:txXfrm>
        <a:off x="69794" y="3605919"/>
        <a:ext cx="4551455" cy="1290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9177AEC6-91D8-4B8F-8513-C577F9B28A8A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C26907A4-3AC4-44ED-9E58-69F5B1BE5F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5150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907A4-3AC4-44ED-9E58-69F5B1BE5F1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8825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7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8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9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0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7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7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8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0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55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7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0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3154176" cy="3352800"/>
          </a:xfrm>
        </p:spPr>
        <p:txBody>
          <a:bodyPr>
            <a:normAutofit/>
          </a:bodyPr>
          <a:lstStyle/>
          <a:p>
            <a:r>
              <a:rPr lang="pl-PL" sz="4400"/>
              <a:t>Revitalizing Podwale Przedmiejskie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3106169" cy="1645920"/>
          </a:xfrm>
        </p:spPr>
        <p:txBody>
          <a:bodyPr>
            <a:normAutofit/>
          </a:bodyPr>
          <a:lstStyle/>
          <a:p>
            <a:r>
              <a:rPr lang="pl-PL" sz="1700"/>
              <a:t>A Participatory Transformation of Gdańsk's Historical Core</a:t>
            </a:r>
          </a:p>
          <a:p>
            <a:r>
              <a:rPr lang="pl-PL" sz="1700"/>
              <a:t>Paweł Mrozek, Vice President of the Forum Rozwoju Aglomeracji Gdańskiej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9402" y="0"/>
            <a:ext cx="50545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A16A5A53-F633-3E74-05DD-0141EEB9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38" r="57428"/>
          <a:stretch/>
        </p:blipFill>
        <p:spPr>
          <a:xfrm>
            <a:off x="5594350" y="757767"/>
            <a:ext cx="4381500" cy="55852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36E7134-C836-C78C-7355-14A6A17BAB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742" b="36396"/>
          <a:stretch/>
        </p:blipFill>
        <p:spPr>
          <a:xfrm>
            <a:off x="0" y="10"/>
            <a:ext cx="9143980" cy="22536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3706"/>
            <a:ext cx="9144000" cy="4604294"/>
          </a:xfrm>
          <a:prstGeom prst="rect">
            <a:avLst/>
          </a:prstGeom>
          <a:solidFill>
            <a:srgbClr val="806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2592578"/>
            <a:ext cx="8079581" cy="1092729"/>
          </a:xfrm>
        </p:spPr>
        <p:txBody>
          <a:bodyPr>
            <a:normAutofit/>
          </a:bodyPr>
          <a:lstStyle/>
          <a:p>
            <a:r>
              <a:rPr lang="pl-PL" sz="4200" dirty="0" err="1">
                <a:solidFill>
                  <a:srgbClr val="FFFFFF"/>
                </a:solidFill>
              </a:rPr>
              <a:t>Introduction</a:t>
            </a:r>
            <a:endParaRPr lang="pl-PL" sz="4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492" y="3685308"/>
            <a:ext cx="8065293" cy="2191103"/>
          </a:xfrm>
        </p:spPr>
        <p:txBody>
          <a:bodyPr>
            <a:normAutofit/>
          </a:bodyPr>
          <a:lstStyle/>
          <a:p>
            <a:endParaRPr lang="pl-PL" sz="1700" dirty="0">
              <a:solidFill>
                <a:srgbClr val="FFFFFF"/>
              </a:solidFill>
            </a:endParaRPr>
          </a:p>
          <a:p>
            <a:pPr>
              <a:defRPr sz="1800" b="0"/>
            </a:pPr>
            <a:r>
              <a:rPr lang="pl-PL" sz="1700" dirty="0" err="1">
                <a:solidFill>
                  <a:srgbClr val="FFFFFF"/>
                </a:solidFill>
              </a:rPr>
              <a:t>Context</a:t>
            </a:r>
            <a:r>
              <a:rPr lang="pl-PL" sz="1700" dirty="0">
                <a:solidFill>
                  <a:srgbClr val="FFFFFF"/>
                </a:solidFill>
              </a:rPr>
              <a:t>: Podwale Przedmiejskie was a </a:t>
            </a:r>
            <a:r>
              <a:rPr lang="pl-PL" sz="1700" dirty="0" err="1">
                <a:solidFill>
                  <a:srgbClr val="FFFFFF"/>
                </a:solidFill>
              </a:rPr>
              <a:t>significant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spatial</a:t>
            </a:r>
            <a:r>
              <a:rPr lang="pl-PL" sz="1700" dirty="0">
                <a:solidFill>
                  <a:srgbClr val="FFFFFF"/>
                </a:solidFill>
              </a:rPr>
              <a:t> and </a:t>
            </a:r>
            <a:r>
              <a:rPr lang="pl-PL" sz="1700" dirty="0" err="1">
                <a:solidFill>
                  <a:srgbClr val="FFFFFF"/>
                </a:solidFill>
              </a:rPr>
              <a:t>psychological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barrier</a:t>
            </a:r>
            <a:r>
              <a:rPr lang="pl-PL" sz="1700" dirty="0">
                <a:solidFill>
                  <a:srgbClr val="FFFFFF"/>
                </a:solidFill>
              </a:rPr>
              <a:t> in </a:t>
            </a:r>
            <a:r>
              <a:rPr lang="pl-PL" sz="1700" dirty="0" err="1">
                <a:solidFill>
                  <a:srgbClr val="FFFFFF"/>
                </a:solidFill>
              </a:rPr>
              <a:t>Gdańsk's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historical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center</a:t>
            </a:r>
            <a:r>
              <a:rPr lang="pl-PL" sz="1700" dirty="0">
                <a:solidFill>
                  <a:srgbClr val="FFFFFF"/>
                </a:solidFill>
              </a:rPr>
              <a:t>, </a:t>
            </a:r>
            <a:r>
              <a:rPr lang="pl-PL" sz="1700" dirty="0" err="1">
                <a:solidFill>
                  <a:srgbClr val="FFFFFF"/>
                </a:solidFill>
              </a:rPr>
              <a:t>acting</a:t>
            </a:r>
            <a:r>
              <a:rPr lang="pl-PL" sz="1700" dirty="0">
                <a:solidFill>
                  <a:srgbClr val="FFFFFF"/>
                </a:solidFill>
              </a:rPr>
              <a:t> as a transit </a:t>
            </a:r>
            <a:r>
              <a:rPr lang="pl-PL" sz="1700" dirty="0" err="1">
                <a:solidFill>
                  <a:srgbClr val="FFFFFF"/>
                </a:solidFill>
              </a:rPr>
              <a:t>corridor</a:t>
            </a:r>
            <a:r>
              <a:rPr lang="pl-PL" sz="1700" dirty="0">
                <a:solidFill>
                  <a:srgbClr val="FFFFFF"/>
                </a:solidFill>
              </a:rPr>
              <a:t> with </a:t>
            </a:r>
            <a:r>
              <a:rPr lang="pl-PL" sz="1700" dirty="0" err="1">
                <a:solidFill>
                  <a:srgbClr val="FFFFFF"/>
                </a:solidFill>
              </a:rPr>
              <a:t>limited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pedestrian</a:t>
            </a:r>
            <a:r>
              <a:rPr lang="pl-PL" sz="1700" dirty="0">
                <a:solidFill>
                  <a:srgbClr val="FFFFFF"/>
                </a:solidFill>
              </a:rPr>
              <a:t> </a:t>
            </a:r>
            <a:r>
              <a:rPr lang="pl-PL" sz="1700" dirty="0" err="1">
                <a:solidFill>
                  <a:srgbClr val="FFFFFF"/>
                </a:solidFill>
              </a:rPr>
              <a:t>connectivity</a:t>
            </a:r>
            <a:r>
              <a:rPr lang="pl-PL" sz="1700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894EE1D8-0F1E-2B66-958D-133C8772F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0599"/>
            <a:ext cx="9144504" cy="649604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04E6DA1-92AF-DBC0-706D-C70DDA513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0" y="2976463"/>
            <a:ext cx="9175750" cy="468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4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w pomieszczeniu, ubrania, osoba, ściana&#10;&#10;Opis wygenerowany automatycznie">
            <a:extLst>
              <a:ext uri="{FF2B5EF4-FFF2-40B4-BE49-F238E27FC236}">
                <a16:creationId xmlns:a16="http://schemas.microsoft.com/office/drawing/2014/main" id="{BE0BF314-B074-77A4-1FBB-17AC2534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352" b="1369"/>
          <a:stretch/>
        </p:blipFill>
        <p:spPr>
          <a:xfrm>
            <a:off x="20" y="10"/>
            <a:ext cx="9143980" cy="4212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4544814"/>
            <a:ext cx="3632666" cy="1807659"/>
          </a:xfrm>
        </p:spPr>
        <p:txBody>
          <a:bodyPr>
            <a:normAutofit/>
          </a:bodyPr>
          <a:lstStyle/>
          <a:p>
            <a:pPr algn="r"/>
            <a:r>
              <a:rPr lang="en-US" sz="3900" dirty="0">
                <a:solidFill>
                  <a:srgbClr val="FFFFFF"/>
                </a:solidFill>
              </a:rPr>
              <a:t>Project Goals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4540559"/>
            <a:ext cx="4000786" cy="1816169"/>
          </a:xfrm>
        </p:spPr>
        <p:txBody>
          <a:bodyPr anchor="ctr">
            <a:normAutofit/>
          </a:bodyPr>
          <a:lstStyle/>
          <a:p>
            <a:endParaRPr lang="en-US" sz="1100">
              <a:solidFill>
                <a:srgbClr val="FFFFFF"/>
              </a:solidFill>
            </a:endParaRPr>
          </a:p>
          <a:p>
            <a:pPr>
              <a:defRPr sz="1800" b="0"/>
            </a:pPr>
            <a:r>
              <a:rPr lang="en-US" sz="1100">
                <a:solidFill>
                  <a:srgbClr val="FFFFFF"/>
                </a:solidFill>
              </a:rPr>
              <a:t>Objective: Formulate a participatory strategy to transform Podwale Przedmiejskie into an integrated community space.</a:t>
            </a:r>
          </a:p>
          <a:p>
            <a:pPr>
              <a:defRPr sz="1800" b="0"/>
            </a:pPr>
            <a:r>
              <a:rPr lang="en-US" sz="1100">
                <a:solidFill>
                  <a:srgbClr val="FFFFFF"/>
                </a:solidFill>
              </a:rPr>
              <a:t>Approach: Collaborative work with residents through workshops, surveys, and stakeholder meetings.</a:t>
            </a:r>
          </a:p>
          <a:p>
            <a:pPr>
              <a:defRPr sz="1800" b="0"/>
            </a:pPr>
            <a:r>
              <a:rPr lang="en-US" sz="1100">
                <a:solidFill>
                  <a:srgbClr val="FFFFFF"/>
                </a:solidFill>
              </a:rPr>
              <a:t>Workshops demonstrated urgency and relevance of the issues, showing the critical significance to Śródmieście residents.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31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936711"/>
            <a:ext cx="2241198" cy="4984578"/>
          </a:xfrm>
        </p:spPr>
        <p:txBody>
          <a:bodyPr>
            <a:normAutofit/>
          </a:bodyPr>
          <a:lstStyle/>
          <a:p>
            <a:r>
              <a:rPr lang="pl-PL" sz="3800">
                <a:solidFill>
                  <a:srgbClr val="FFFFFF"/>
                </a:solidFill>
              </a:rPr>
              <a:t>Key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791" y="936711"/>
            <a:ext cx="5111994" cy="4984578"/>
          </a:xfrm>
        </p:spPr>
        <p:txBody>
          <a:bodyPr anchor="ctr">
            <a:normAutofit/>
          </a:bodyPr>
          <a:lstStyle/>
          <a:p>
            <a:endParaRPr lang="en-US" dirty="0"/>
          </a:p>
          <a:p>
            <a:pPr>
              <a:defRPr sz="1800" b="0"/>
            </a:pPr>
            <a:r>
              <a:rPr lang="en-US" dirty="0"/>
              <a:t>Issues Identified:</a:t>
            </a:r>
          </a:p>
          <a:p>
            <a:pPr>
              <a:defRPr sz="1800" b="0"/>
            </a:pPr>
            <a:r>
              <a:rPr lang="en-US" dirty="0"/>
              <a:t>- Degradation of Green Spaces: Poorly maintained and underutilized.</a:t>
            </a:r>
          </a:p>
          <a:p>
            <a:pPr>
              <a:defRPr sz="1800" b="0"/>
            </a:pPr>
            <a:r>
              <a:rPr lang="en-US" dirty="0"/>
              <a:t>- Spatial Disconnection: Reinforced socio-economic disparities between communities.</a:t>
            </a:r>
          </a:p>
          <a:p>
            <a:pPr>
              <a:defRPr sz="1800" b="0"/>
            </a:pPr>
            <a:r>
              <a:rPr lang="en-US" dirty="0"/>
              <a:t>- Community Needs: Strong preference for improved pedestrian accessibility and enhanced social spaces.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218665-EA77-40EC-8172-4F17E2DED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32E692F-9AFF-89A6-EB22-ABF6321F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9593" y="643467"/>
            <a:ext cx="2511806" cy="5584296"/>
          </a:xfrm>
        </p:spPr>
        <p:txBody>
          <a:bodyPr anchor="ctr">
            <a:normAutofit/>
          </a:bodyPr>
          <a:lstStyle/>
          <a:p>
            <a:r>
              <a:rPr lang="pl-PL" sz="3500">
                <a:solidFill>
                  <a:srgbClr val="FFFFFF"/>
                </a:solidFill>
              </a:rPr>
              <a:t>Proposed Urban-Architectural Vision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B9B73DE-AB8E-77EE-1FC1-804EC2E38F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547027"/>
              </p:ext>
            </p:extLst>
          </p:nvPr>
        </p:nvGraphicFramePr>
        <p:xfrm>
          <a:off x="475059" y="684213"/>
          <a:ext cx="4708922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na wolnym powietrzu, niebo, chmura, Sąsiedztwo&#10;&#10;Opis wygenerowany automatycznie">
            <a:extLst>
              <a:ext uri="{FF2B5EF4-FFF2-40B4-BE49-F238E27FC236}">
                <a16:creationId xmlns:a16="http://schemas.microsoft.com/office/drawing/2014/main" id="{2E488699-BB4C-0039-362B-C0B21D366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216" r="11451" b="-1"/>
          <a:stretch/>
        </p:blipFill>
        <p:spPr>
          <a:xfrm>
            <a:off x="4572021" y="0"/>
            <a:ext cx="4571979" cy="5486400"/>
          </a:xfrm>
          <a:prstGeom prst="rect">
            <a:avLst/>
          </a:prstGeom>
        </p:spPr>
      </p:pic>
      <p:pic>
        <p:nvPicPr>
          <p:cNvPr id="9" name="Obraz 8" descr="Obraz zawierający na wolnym powietrzu, droga, niebo, scena&#10;&#10;Opis wygenerowany automatycznie">
            <a:extLst>
              <a:ext uri="{FF2B5EF4-FFF2-40B4-BE49-F238E27FC236}">
                <a16:creationId xmlns:a16="http://schemas.microsoft.com/office/drawing/2014/main" id="{3EC7053E-D489-5754-B495-775354BA09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91" r="19617" b="-1"/>
          <a:stretch/>
        </p:blipFill>
        <p:spPr>
          <a:xfrm>
            <a:off x="0" y="0"/>
            <a:ext cx="457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10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na wolnym powietrzu, scena, droga, niebo&#10;&#10;Opis wygenerowany automatycznie">
            <a:extLst>
              <a:ext uri="{FF2B5EF4-FFF2-40B4-BE49-F238E27FC236}">
                <a16:creationId xmlns:a16="http://schemas.microsoft.com/office/drawing/2014/main" id="{EE5FD62E-1A68-A2B5-E1C5-F081C7694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79" r="32938"/>
          <a:stretch/>
        </p:blipFill>
        <p:spPr>
          <a:xfrm>
            <a:off x="20" y="-1"/>
            <a:ext cx="4571979" cy="5486400"/>
          </a:xfrm>
          <a:prstGeom prst="rect">
            <a:avLst/>
          </a:prstGeom>
        </p:spPr>
      </p:pic>
      <p:pic>
        <p:nvPicPr>
          <p:cNvPr id="3" name="Obraz 2" descr="Obraz zawierający na wolnym powietrzu, niebo, drzewo, chmura&#10;&#10;Opis wygenerowany automatycznie">
            <a:extLst>
              <a:ext uri="{FF2B5EF4-FFF2-40B4-BE49-F238E27FC236}">
                <a16:creationId xmlns:a16="http://schemas.microsoft.com/office/drawing/2014/main" id="{79906F24-871A-08C0-2D8A-F4119808D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318" r="22348" b="-1"/>
          <a:stretch/>
        </p:blipFill>
        <p:spPr>
          <a:xfrm>
            <a:off x="4572000" y="-1"/>
            <a:ext cx="457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na wolnym powietrzu, droga, niebo, samochód&#10;&#10;Opis wygenerowany automatycznie">
            <a:extLst>
              <a:ext uri="{FF2B5EF4-FFF2-40B4-BE49-F238E27FC236}">
                <a16:creationId xmlns:a16="http://schemas.microsoft.com/office/drawing/2014/main" id="{954DFD06-9C0A-D894-F4BB-4733E7603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488"/>
            <a:ext cx="9144000" cy="530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23" y="639763"/>
            <a:ext cx="2998270" cy="5492750"/>
          </a:xfrm>
        </p:spPr>
        <p:txBody>
          <a:bodyPr>
            <a:normAutofit/>
          </a:bodyPr>
          <a:lstStyle/>
          <a:p>
            <a:r>
              <a:rPr lang="pl-PL" sz="5200">
                <a:solidFill>
                  <a:srgbClr val="FFFFFF"/>
                </a:solidFill>
              </a:rPr>
              <a:t>Hard Outcomes Achieved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7937FF-FF70-E295-EEC4-08CB4121BB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36547"/>
              </p:ext>
            </p:extLst>
          </p:nvPr>
        </p:nvGraphicFramePr>
        <p:xfrm>
          <a:off x="3966260" y="639763"/>
          <a:ext cx="4691043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FD2FB615-235F-656A-19E3-27BDC2A0C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8" y="196851"/>
            <a:ext cx="9145998" cy="646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75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BE916E18-BDA4-F38C-EB46-450682E05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4" y="190499"/>
            <a:ext cx="9150274" cy="647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75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23" y="639763"/>
            <a:ext cx="2998270" cy="5492750"/>
          </a:xfrm>
        </p:spPr>
        <p:txBody>
          <a:bodyPr>
            <a:normAutofit/>
          </a:bodyPr>
          <a:lstStyle/>
          <a:p>
            <a:r>
              <a:rPr lang="pl-PL" sz="5200" dirty="0" err="1">
                <a:solidFill>
                  <a:srgbClr val="FFFFFF"/>
                </a:solidFill>
              </a:rPr>
              <a:t>Impact</a:t>
            </a:r>
            <a:r>
              <a:rPr lang="pl-PL" sz="5200" dirty="0">
                <a:solidFill>
                  <a:srgbClr val="FFFFFF"/>
                </a:solidFill>
              </a:rPr>
              <a:t> on Public </a:t>
            </a:r>
            <a:r>
              <a:rPr lang="pl-PL" sz="5200" dirty="0" err="1">
                <a:solidFill>
                  <a:srgbClr val="FFFFFF"/>
                </a:solidFill>
              </a:rPr>
              <a:t>Discourse</a:t>
            </a:r>
            <a:r>
              <a:rPr lang="pl-PL" sz="5200" dirty="0">
                <a:solidFill>
                  <a:srgbClr val="FFFFFF"/>
                </a:solidFill>
              </a:rPr>
              <a:t> and </a:t>
            </a:r>
            <a:r>
              <a:rPr lang="pl-PL" sz="5200" dirty="0" err="1">
                <a:solidFill>
                  <a:srgbClr val="FFFFFF"/>
                </a:solidFill>
              </a:rPr>
              <a:t>Recent</a:t>
            </a:r>
            <a:r>
              <a:rPr lang="pl-PL" sz="5200" dirty="0">
                <a:solidFill>
                  <a:srgbClr val="FFFFFF"/>
                </a:solidFill>
              </a:rPr>
              <a:t> </a:t>
            </a:r>
            <a:r>
              <a:rPr lang="pl-PL" sz="5200" dirty="0" err="1">
                <a:solidFill>
                  <a:srgbClr val="FFFFFF"/>
                </a:solidFill>
              </a:rPr>
              <a:t>Changes</a:t>
            </a:r>
            <a:endParaRPr lang="pl-PL" sz="5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F37DE9-C3D7-CD6A-0708-AA329973E3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027927"/>
              </p:ext>
            </p:extLst>
          </p:nvPr>
        </p:nvGraphicFramePr>
        <p:xfrm>
          <a:off x="3966260" y="639763"/>
          <a:ext cx="4691043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343" y="499533"/>
            <a:ext cx="4922045" cy="1658198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774A3F"/>
                </a:solidFill>
              </a:rPr>
              <a:t>Conclusion and Next Steps</a:t>
            </a:r>
          </a:p>
        </p:txBody>
      </p:sp>
      <p:pic>
        <p:nvPicPr>
          <p:cNvPr id="5" name="Picture 4" descr="Aerial view of buildings">
            <a:extLst>
              <a:ext uri="{FF2B5EF4-FFF2-40B4-BE49-F238E27FC236}">
                <a16:creationId xmlns:a16="http://schemas.microsoft.com/office/drawing/2014/main" id="{B19B7A99-96EC-C8FA-F32A-940E1FA220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63" r="43900" b="-2"/>
          <a:stretch/>
        </p:blipFill>
        <p:spPr>
          <a:xfrm>
            <a:off x="20" y="-6418"/>
            <a:ext cx="3058077" cy="68644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17" y="2011680"/>
            <a:ext cx="4821746" cy="3766185"/>
          </a:xfrm>
        </p:spPr>
        <p:txBody>
          <a:bodyPr>
            <a:normAutofit/>
          </a:bodyPr>
          <a:lstStyle/>
          <a:p>
            <a:endParaRPr lang="en-US"/>
          </a:p>
          <a:p>
            <a:pPr>
              <a:defRPr sz="1800" b="0"/>
            </a:pPr>
            <a:r>
              <a:rPr lang="en-US"/>
              <a:t>Current Status: Progress achieved but more work needed, including removal of viaducts and urban regeneration.</a:t>
            </a:r>
          </a:p>
          <a:p>
            <a:pPr>
              <a:defRPr sz="1800" b="0"/>
            </a:pPr>
            <a:r>
              <a:rPr lang="en-US"/>
              <a:t>Call to Action: Remain engaged to ensure revitalization serves as a model for sustainable renewal in Gdańsk.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32354"/>
      </p:ext>
    </p:extLst>
  </p:cSld>
  <p:clrMapOvr>
    <a:masterClrMapping/>
  </p:clrMapOvr>
</p:sld>
</file>

<file path=ppt/theme/theme1.xml><?xml version="1.0" encoding="utf-8"?>
<a:theme xmlns:a="http://schemas.openxmlformats.org/drawingml/2006/main" name="Wielkomiejski">
  <a:themeElements>
    <a:clrScheme name="Wielkomiejsk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Wielkomiejski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TM03457491[[fn=Wielkomiejski]]</Template>
  <TotalTime>536</TotalTime>
  <Words>334</Words>
  <Application>Microsoft Office PowerPoint</Application>
  <PresentationFormat>Pokaz na ekranie (4:3)</PresentationFormat>
  <Paragraphs>36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 Light</vt:lpstr>
      <vt:lpstr>Wielkomiejski</vt:lpstr>
      <vt:lpstr>Revitalizing Podwale Przedmiejskie</vt:lpstr>
      <vt:lpstr>Introduction</vt:lpstr>
      <vt:lpstr>Prezentacja programu PowerPoint</vt:lpstr>
      <vt:lpstr>Project Goals and Methodology</vt:lpstr>
      <vt:lpstr>Key Findings</vt:lpstr>
      <vt:lpstr>Proposed Urban-Architectural Vision</vt:lpstr>
      <vt:lpstr>Prezentacja programu PowerPoint</vt:lpstr>
      <vt:lpstr>Prezentacja programu PowerPoint</vt:lpstr>
      <vt:lpstr>Prezentacja programu PowerPoint</vt:lpstr>
      <vt:lpstr>Hard Outcomes Achieved</vt:lpstr>
      <vt:lpstr>Prezentacja programu PowerPoint</vt:lpstr>
      <vt:lpstr>Prezentacja programu PowerPoint</vt:lpstr>
      <vt:lpstr>Impact on Public Discourse and Recent Changes</vt:lpstr>
      <vt:lpstr>Conclusion and 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Paweł Mrozek</cp:lastModifiedBy>
  <cp:revision>11</cp:revision>
  <cp:lastPrinted>2024-10-23T11:49:43Z</cp:lastPrinted>
  <dcterms:created xsi:type="dcterms:W3CDTF">2013-01-27T09:14:16Z</dcterms:created>
  <dcterms:modified xsi:type="dcterms:W3CDTF">2024-10-23T14:12:06Z</dcterms:modified>
  <cp:category/>
</cp:coreProperties>
</file>