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72" r:id="rId2"/>
    <p:sldId id="287" r:id="rId3"/>
    <p:sldId id="279" r:id="rId4"/>
    <p:sldId id="282" r:id="rId5"/>
    <p:sldId id="285" r:id="rId6"/>
    <p:sldId id="283" r:id="rId7"/>
    <p:sldId id="276" r:id="rId8"/>
    <p:sldId id="286" r:id="rId9"/>
    <p:sldId id="275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  <p:embeddedFontLs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bold" panose="020B0806030504020204" charset="0"/>
      <p:bold r:id="rId32"/>
    </p:embeddedFont>
    <p:embeddedFont>
      <p:font typeface="Source Sans Pro" panose="020B0503030403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iggFRD6WPLn6Gy4o814XFCNucB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64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43000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9957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f6a8708e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29f6a8708e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33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f6a8708e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9f6a8708e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514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f6a8708e1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29f6a8708e1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0806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f6a8708e1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29f6a8708e1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9388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f6a8708e1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29f6a8708e1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588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f6a8708e1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9f6a8708e1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118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f6a8708e1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9f6a8708e1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5567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f6a8708e1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f6a8708e1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122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f6a8708e1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29f6a8708e1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7798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f6a8708e1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9f6a8708e1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8219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f6a8708e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9f6a8708e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425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f6a8708e1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9f6a8708e1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812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f6a8708e1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29f6a8708e1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0795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f6a8708e1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29f6a8708e1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0231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f6a8708e1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9f6a8708e1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442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106859" y="160255"/>
            <a:ext cx="8171544" cy="1479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pl-PL" sz="20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Grunwaldzka </a:t>
            </a:r>
            <a:r>
              <a:rPr lang="pl-PL" sz="20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Avenue</a:t>
            </a:r>
            <a:r>
              <a:rPr lang="pl-PL" sz="20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Belt </a:t>
            </a:r>
            <a:r>
              <a:rPr lang="pl-PL" sz="20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Study</a:t>
            </a:r>
            <a:endParaRPr lang="pl-PL" sz="20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FA02A8-1845-788D-7496-AAD55F2C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52757" y="-513062"/>
            <a:ext cx="6080454" cy="858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5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07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/>
          <p:nvPr/>
        </p:nvSpPr>
        <p:spPr>
          <a:xfrm>
            <a:off x="648920" y="240632"/>
            <a:ext cx="10295004" cy="6073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Open Sans"/>
              <a:buNone/>
            </a:pPr>
            <a:r>
              <a:rPr lang="pl-PL" sz="5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endParaRPr/>
          </a:p>
          <a:p>
            <a:pPr marL="171450" marR="0" lvl="0" indent="-571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71450" marR="0" lvl="0" indent="-57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28650" marR="0" lvl="1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</a:pPr>
            <a:endParaRPr sz="1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617" y="558267"/>
            <a:ext cx="3514615" cy="501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1849" y="558268"/>
            <a:ext cx="3556455" cy="501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1922" y="558268"/>
            <a:ext cx="3565620" cy="5039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Aim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E39533C-9229-4087-B292-AFE88B98A8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30" r="19630"/>
          <a:stretch/>
        </p:blipFill>
        <p:spPr>
          <a:xfrm>
            <a:off x="6057900" y="0"/>
            <a:ext cx="6248400" cy="6858000"/>
          </a:xfrm>
          <a:prstGeom prst="rect">
            <a:avLst/>
          </a:prstGeom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20754" y="1689829"/>
            <a:ext cx="4796468" cy="39370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 develop an integrated approach and comprehensive guidelines for the </a:t>
            </a:r>
            <a:r>
              <a:rPr lang="en-GB" sz="17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Grunwaldzka</a:t>
            </a: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Avenue Belt in response to its dynamic transformations.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 objectives of the participatory process were: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Defining the characteristics of </a:t>
            </a:r>
            <a:r>
              <a:rPr lang="en-GB" sz="17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Aleja</a:t>
            </a: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Grunwaldzka</a:t>
            </a: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and specific challenges related to identified sub-areas.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Define the characteristics of the sub-areas of the </a:t>
            </a:r>
            <a:r>
              <a:rPr lang="en-GB" sz="17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Aleja</a:t>
            </a: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Grunwaldzka</a:t>
            </a: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Belt.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Revise proposals regarding building heights &amp; functions submitted by developers and  gather input from the community </a:t>
            </a:r>
          </a:p>
          <a:p>
            <a:pPr>
              <a:lnSpc>
                <a:spcPct val="200000"/>
              </a:lnSpc>
              <a:buSzPct val="100000"/>
            </a:pP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46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2.01</a:t>
            </a:r>
            <a:r>
              <a:rPr lang="pl-PL" sz="14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Process.</a:t>
            </a:r>
            <a:endParaRPr lang="pl-PL" sz="16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0754" y="2728221"/>
            <a:ext cx="3946769" cy="2977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Residents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Local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authorities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Districts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representatives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Investors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and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developers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Architects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and urban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planners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Representants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of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local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 NGO.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E265D3-5228-15DD-2B7D-1A9DEC3588FE}"/>
              </a:ext>
            </a:extLst>
          </p:cNvPr>
          <p:cNvSpPr txBox="1"/>
          <p:nvPr/>
        </p:nvSpPr>
        <p:spPr>
          <a:xfrm>
            <a:off x="827126" y="1266737"/>
            <a:ext cx="39467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5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workshop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meetings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presentation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findings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l-PL" sz="16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Each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workshop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gathered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between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20 to 40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people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 (in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total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130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people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took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part),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including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endParaRPr lang="en-GB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5D34ECE0-E4A6-176C-6E17-DE33F04F0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397556" y="-1432047"/>
            <a:ext cx="6985591" cy="984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1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1E17F-884D-6599-9520-F7A553A6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20326A-F7ED-CF6D-E90E-8C3267402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b="1" dirty="0" err="1">
                <a:latin typeface="Source Sans Pro" panose="020B0503030403020204" pitchFamily="34" charset="0"/>
                <a:ea typeface="Source Sans Pro" panose="020B0503030403020204" pitchFamily="34" charset="0"/>
                <a:cs typeface="Open Sans bold" panose="020B0806030504020204" pitchFamily="34" charset="0"/>
              </a:rPr>
              <a:t>Process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F92B1E-CA85-A5F6-BCA3-0186006B1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DE4D9E-7248-D85D-2C14-02CE1FD3A78D}"/>
              </a:ext>
            </a:extLst>
          </p:cNvPr>
          <p:cNvSpPr txBox="1"/>
          <p:nvPr/>
        </p:nvSpPr>
        <p:spPr>
          <a:xfrm>
            <a:off x="720754" y="1891921"/>
            <a:ext cx="533714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Overview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of sub-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areas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endParaRPr lang="pl-PL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 algn="just" rtl="0" fontAlgn="base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Stara Oliwa i Rejon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AWFiS</a:t>
            </a:r>
            <a:endParaRPr lang="pl-PL" sz="1600" b="0" i="0" u="none" strike="noStrike" dirty="0">
              <a:solidFill>
                <a:srgbClr val="000000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Nowa Oliwa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Strzyża Dolna 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Wrzeszcz Centrum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Dzielnica Wiedzy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8B4DE3-70AE-24BB-B0BC-B06614BB0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242" y="-882186"/>
            <a:ext cx="6384758" cy="90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92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A492E-41B5-71BA-368A-1335A77F4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31D42C-12DB-49DD-0085-DD58BF04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Method.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B27D8C5-AD0C-40AB-F50F-905C94C64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8D55C-33AB-4BD3-F4AF-E814BFC3B307}"/>
              </a:ext>
            </a:extLst>
          </p:cNvPr>
          <p:cNvSpPr txBox="1"/>
          <p:nvPr/>
        </p:nvSpPr>
        <p:spPr>
          <a:xfrm>
            <a:off x="725764" y="1266737"/>
            <a:ext cx="475051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Workshop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methdology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Work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in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groups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Same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task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Moderator and </a:t>
            </a:r>
            <a:r>
              <a:rPr lang="pl-PL" sz="1600" b="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experts</a:t>
            </a:r>
            <a:r>
              <a:rPr lang="pl-PL" sz="1600" b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pl-PL" sz="1600" b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Topics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covered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l-PL" sz="1600" b="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1.Character of Aleja Grunwaldzkiej 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–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defining the general character of the street, buildings,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transverese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crossings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 greenery and public space.</a:t>
            </a:r>
            <a:endParaRPr lang="pl-PL" sz="1600" b="0" i="0" u="none" strike="noStrike" dirty="0">
              <a:solidFill>
                <a:srgbClr val="000000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l-PL" sz="1600" b="1" i="0" u="none" strike="noStrike" dirty="0">
              <a:solidFill>
                <a:srgbClr val="000000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2.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Specific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subjects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– for an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against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proposed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building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height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;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identification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gaps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in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terms</a:t>
            </a:r>
            <a:r>
              <a:rPr lang="pl-PL" sz="1600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of land </a:t>
            </a:r>
            <a:r>
              <a:rPr lang="pl-PL" sz="1600" b="0" i="0" u="none" strike="noStrike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use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functions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alternative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suggestions</a:t>
            </a:r>
            <a:r>
              <a:rPr lang="pl-P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  <a:endParaRPr lang="en-GB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1F8D04-B7A5-A198-A340-D25E5E9CAB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30" r="19630"/>
          <a:stretch/>
        </p:blipFill>
        <p:spPr>
          <a:xfrm>
            <a:off x="6057900" y="0"/>
            <a:ext cx="6248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76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8499E-D07A-66DB-86FA-F25AC6F12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6C4ED4B-65F4-32D4-7E32-573F57342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CAD98F5A-1A50-D119-26BF-9F66170AABBC}"/>
              </a:ext>
            </a:extLst>
          </p:cNvPr>
          <p:cNvSpPr txBox="1">
            <a:spLocks/>
          </p:cNvSpPr>
          <p:nvPr/>
        </p:nvSpPr>
        <p:spPr>
          <a:xfrm>
            <a:off x="106859" y="160255"/>
            <a:ext cx="8171544" cy="1479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pl-PL" sz="20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Grunwaldzka </a:t>
            </a:r>
            <a:r>
              <a:rPr lang="pl-PL" sz="20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Avenue</a:t>
            </a:r>
            <a:r>
              <a:rPr lang="pl-PL" sz="20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Belt </a:t>
            </a:r>
            <a:r>
              <a:rPr lang="pl-PL" sz="20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Study</a:t>
            </a:r>
            <a:endParaRPr lang="pl-PL" sz="20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BF29E8-3CF9-6278-85C6-638C08BBB95B}"/>
              </a:ext>
            </a:extLst>
          </p:cNvPr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27A93EE-CF96-038E-FEA7-B551CD0C0E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65"/>
          <a:stretch/>
        </p:blipFill>
        <p:spPr>
          <a:xfrm>
            <a:off x="1" y="776807"/>
            <a:ext cx="6777872" cy="608119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3C566CA-8DF4-A60E-99D6-7399DC33A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453" y="776807"/>
            <a:ext cx="4320563" cy="608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2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C79C2-B556-35C2-2E1A-80A77DE9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C341569-BA7A-E97A-E6D1-545D216B9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57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5AC92D0-327A-338E-AA1E-E5E73BFBE217}"/>
              </a:ext>
            </a:extLst>
          </p:cNvPr>
          <p:cNvSpPr txBox="1">
            <a:spLocks/>
          </p:cNvSpPr>
          <p:nvPr/>
        </p:nvSpPr>
        <p:spPr>
          <a:xfrm>
            <a:off x="1045028" y="450477"/>
            <a:ext cx="8171544" cy="8195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Key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expectations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l-PL" sz="1600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relation</a:t>
            </a:r>
            <a:r>
              <a:rPr lang="pl-PL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to the </a:t>
            </a: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future development of </a:t>
            </a:r>
            <a:r>
              <a:rPr lang="en-GB" sz="1600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Aleja</a:t>
            </a: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sz="1600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Grunwaldzka</a:t>
            </a:r>
            <a:br>
              <a:rPr lang="pl-PL" sz="800" dirty="0"/>
            </a:br>
            <a:endParaRPr lang="pl-PL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0BE2AF-3CF9-3CD9-563A-4D43E555C24B}"/>
              </a:ext>
            </a:extLst>
          </p:cNvPr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8A59317-1675-29FD-62BF-D43C7BF5B463}"/>
              </a:ext>
            </a:extLst>
          </p:cNvPr>
          <p:cNvSpPr txBox="1">
            <a:spLocks/>
          </p:cNvSpPr>
          <p:nvPr/>
        </p:nvSpPr>
        <p:spPr>
          <a:xfrm>
            <a:off x="905924" y="1891921"/>
            <a:ext cx="9952576" cy="4702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Reducing the width of traffic lanes and introducing design solutions that slow down car speed.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Reducing the cross-section of the lanes to 2x2 and using the land reserve for other purposes.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Organizing traffic in accordance with the green wave principle at a speed of 50 km/h.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Systematizing and fully separating pedestrian and bicycle traffic on both sides of the street.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Reducing noise.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Introducing tall greenery along the entire length of </a:t>
            </a:r>
            <a:r>
              <a:rPr lang="en-GB" sz="16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Grunwaldzka</a:t>
            </a: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Avenue.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Giving priority to the representative function of the street, not its capacity as before.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Introducing service ground floors in new developments.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Implementing incentives for reuse of vacant existing service premises on the ground floors.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Improving efficiency and increasing the number of cross-connections for cars.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Creating new pedestrian crossings in accordance with the drawing.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Introducing a ban on locating service roads along the street.</a:t>
            </a:r>
          </a:p>
        </p:txBody>
      </p:sp>
    </p:spTree>
    <p:extLst>
      <p:ext uri="{BB962C8B-B14F-4D97-AF65-F5344CB8AC3E}">
        <p14:creationId xmlns:p14="http://schemas.microsoft.com/office/powerpoint/2010/main" val="82889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57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1045028" y="450477"/>
            <a:ext cx="8171544" cy="8195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Key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and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recommendations</a:t>
            </a:r>
            <a:endParaRPr lang="pl-PL" sz="16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905924" y="1891921"/>
            <a:ext cx="9952576" cy="4702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Foster through planning a coexistence of all users in accordance with the idea of ​​the pyramid of sustainable transport needs.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Reducing the allowed car speed on </a:t>
            </a:r>
            <a:r>
              <a:rPr lang="en-GB" sz="16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Grunwaldzka</a:t>
            </a: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avenue while maintaining a good traffic flow in order to reduce noise and improve comfort of using the neighbouring areas.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Increasing the number of transverse crossings for pedestrians, cyclists and cars.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Introducing tall greenery (trees, etc.) wherever possible along the road.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Introduction of new architecture respecting the height and style of the neighbouring buildings.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Introduction of buildings with increased height only in designated and compositionally justified places.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Introduction additional public and recreational spaces between new investments.</a:t>
            </a:r>
          </a:p>
          <a:p>
            <a:pPr marL="171450" indent="-171450">
              <a:lnSpc>
                <a:spcPct val="10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pl-PL" sz="140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6007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/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"/>
          <p:cNvSpPr/>
          <p:nvPr/>
        </p:nvSpPr>
        <p:spPr>
          <a:xfrm>
            <a:off x="5810250" y="1588786"/>
            <a:ext cx="1162050" cy="7829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/>
        </p:nvSpPr>
        <p:spPr>
          <a:xfrm>
            <a:off x="256725" y="785425"/>
            <a:ext cx="5751600" cy="5878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algn="just" rtl="0">
              <a:spcAft>
                <a:spcPts val="200"/>
              </a:spcAft>
              <a:buNone/>
            </a:pP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Architectural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design </a:t>
            </a: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guidelines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(Kształtowanie zabudowy): 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Usługi zlokalizowane w parterach budynków;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Pozostawienie poprzecznych otwarć widokowych w głąb osiedli;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Wprowadzenie poprzecznych ciągów pieszych lub pieszo-rowerowych prowadzących w głąb kwartałów;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Bez parkingów i dróg serwisowych od strony ulicy.</a:t>
            </a:r>
          </a:p>
          <a:p>
            <a:pPr marL="0" lvl="0" algn="just" rtl="0">
              <a:spcAft>
                <a:spcPts val="200"/>
              </a:spcAft>
              <a:buNone/>
            </a:pPr>
            <a:endParaRPr lang="pl-PL"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Trensverse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crossings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(Połączenia poprzeczne):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Wprowadzenie nowych przejść dla pieszych i przejazdów rowerowych zgodnie z rysunkiem;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Stworzenie nowych połączeń terenów rekreacyjnych zgodnie z rysunkiem;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Poprawa funkcjonowania skrzyżowania alei Grunwaldzkiej z ulicami Opacką i Pomorską.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endParaRPr lang="pl-PL"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Public </a:t>
            </a: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spaces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(Przestrzenie publiczne):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Zbudowanie reprezentacyjnej przestrzeni publicznej wokół skrzyżowania alei Grunwaldzkiej z ulicami Opacką i Pomorską;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Zorganizowanie reprezentacyjnej przestrzeni wzdłuż ulicy Opackiej;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Stworzenie dwóch podwórców miejskich (</a:t>
            </a:r>
            <a:r>
              <a:rPr lang="pl-PL" sz="11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woonerfów</a:t>
            </a: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 zgodnie z rysunkiem.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endParaRPr lang="pl-PL"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Greenery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(Zieleń): 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Udostępnienie terenów zielonych </a:t>
            </a:r>
            <a:r>
              <a:rPr lang="pl-PL" sz="11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AWFiS</a:t>
            </a: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do użytku publicznego;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Utworzenie ścieżki krajobrazowej wzdłuż Potoku Oliwskiego z przekroczeniem terenów kolejowych;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Wykorzystanie terenów zielonych przy Drodze Zielonej i utworzenie tam parku.</a:t>
            </a:r>
          </a:p>
          <a:p>
            <a:pPr marL="0" lvl="0" algn="just" rtl="0">
              <a:spcAft>
                <a:spcPts val="200"/>
              </a:spcAft>
              <a:buNone/>
            </a:pPr>
            <a:endParaRPr lang="pl-PL"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Additional</a:t>
            </a:r>
            <a:r>
              <a:rPr lang="pl-PL" sz="11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(Rozwiązania uzupełniające): </a:t>
            </a:r>
            <a:endParaRPr sz="11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algn="just" rtl="0">
              <a:spcAft>
                <a:spcPts val="20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Propozycja wprowadzenia parterowych pawilonów usługowych od wschodniej strony alei.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411404" y="4212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  <a:sym typeface="Open Sans"/>
              </a:rPr>
              <a:t>STARA OLIWA</a:t>
            </a:r>
            <a:endParaRPr sz="16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f6a8708e1_2_0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5" name="Google Shape;95;g29f6a8708e1_2_0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29f6a8708e1_2_0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g29f6a8708e1_2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9f6a8708e1_2_0"/>
          <p:cNvSpPr txBox="1">
            <a:spLocks noGrp="1"/>
          </p:cNvSpPr>
          <p:nvPr>
            <p:ph type="title"/>
          </p:nvPr>
        </p:nvSpPr>
        <p:spPr>
          <a:xfrm>
            <a:off x="411404" y="4212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STARA OLIWA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g29f6a8708e1_2_0"/>
          <p:cNvSpPr txBox="1"/>
          <p:nvPr/>
        </p:nvSpPr>
        <p:spPr>
          <a:xfrm>
            <a:off x="256725" y="785425"/>
            <a:ext cx="5751600" cy="52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Brama Miasta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zabudowy, wielofunkcyjna (mieszkaniowo-usługowa). Szczególne uwzględnienie kontekstu planowanej zabudowy po stronie terenów należących do gminy Sopot. Proponowane warianty wysokościowe: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do 15 m wzdłuż linii zabudowy o zróżnicowanej wysokości z dominantą do wysokości zabudowy sąsiedniej;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do 30 m wysokości.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usługi ponadpodstawowe (handel) dla nowej zabudowy usługowej lub wielofunkcyjnej (mieszkaniowo-usługowej).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Miasteczko akademickie AWFiS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zabudowy, pozostawiająca otwarcia widokowe, do wysokości 30 m, wielofunkcyjna (mieszkaniowo-usługowa).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usługi ponadpodstawowe (edukacja, sklepy specjalistyczne, inkubatory przedsiębiorczości, kultura i sztuka, zamieszkanie zbiorowe).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3. Zabudowa uzupełniająca w rejonie przystanku SKM Żabianka-AWFiS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do wysokości 15 m, wielofunkcyjna (mieszkaniowo-usługowa), nawiązująca wysokością do otoczenia. 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 – rozszerzenie oferty.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f6a8708e1_0_99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g29f6a8708e1_0_99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9f6a8708e1_0_99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g29f6a8708e1_0_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29f6a8708e1_0_99"/>
          <p:cNvSpPr txBox="1">
            <a:spLocks noGrp="1"/>
          </p:cNvSpPr>
          <p:nvPr>
            <p:ph type="title"/>
          </p:nvPr>
        </p:nvSpPr>
        <p:spPr>
          <a:xfrm>
            <a:off x="420804" y="4306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STARA OLIWA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g29f6a8708e1_0_99"/>
          <p:cNvSpPr txBox="1"/>
          <p:nvPr/>
        </p:nvSpPr>
        <p:spPr>
          <a:xfrm>
            <a:off x="256725" y="785425"/>
            <a:ext cx="5751600" cy="6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4. Przedpole parku Oliwskiego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zabudowy, do wysokości 30 m, wielofunkcyjna (mieszkaniowo-usługowa) o miejskim charakterze, tworząca spójne sąsiedztwo. Stopniowe obniżanie wysokości zabudowy w kierunku cmentarza i parku Oliwskiego. Potrzeba wytworzenia przestrzeni publicznej o wysokiej randze na skrzyżowaniu ulic. 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ponadpodstawowe (kultura i sztuka, sklepy specjalistyczne), usługi społeczne (przedszkole, filia urzędu).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5. Zajezdnia Tramwajów Konnych – zabudowa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Pozostawienie historycznej zabudowy z możliwością jej uzupełnienia współczesną zabudową wielofunkcyjną (mieszkaniowo-usługową); potrzeba wytworzenia przestrzeni publicznej o wysokiej randze na skrzyżowaniu ulic. Proponowane warianty wysokościowe: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kontrapunkt wysokościowy (25 m);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niska zharmonizowana z historyczną (15 m).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ponadpodstawowe (kultura i sztuka, sklepy specjalistyczne).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6. Zajezdnia Tramwajów Konnych – park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Potrzeba wytworzenia zielonego terenu rekreacyjnego o randze ponaddzielnicowej, połączonego funkcjonalnie z parkiem Oliwskim oraz zielonymi terenami wzdłuż Potoku Oliwskiego w stronę wschodnią.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park.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7. Zabudowa przy ulicy Piastowskiej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Dopuszczenie zabudowy wielofunkcyjnej (mieszkaniowo-usługowej).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brak.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f6a8708e1_0_107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5" name="Google Shape;115;g29f6a8708e1_0_107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9f6a8708e1_0_107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g29f6a8708e1_0_107"/>
          <p:cNvPicPr preferRelativeResize="0"/>
          <p:nvPr/>
        </p:nvPicPr>
        <p:blipFill rotWithShape="1">
          <a:blip r:embed="rId4">
            <a:alphaModFix/>
          </a:blip>
          <a:srcRect l="169" r="179"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29f6a8708e1_0_107"/>
          <p:cNvSpPr txBox="1">
            <a:spLocks noGrp="1"/>
          </p:cNvSpPr>
          <p:nvPr>
            <p:ph type="title"/>
          </p:nvPr>
        </p:nvSpPr>
        <p:spPr>
          <a:xfrm>
            <a:off x="477154" y="4306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NOWA OLIWA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g29f6a8708e1_0_107"/>
          <p:cNvSpPr txBox="1"/>
          <p:nvPr/>
        </p:nvSpPr>
        <p:spPr>
          <a:xfrm>
            <a:off x="256725" y="785425"/>
            <a:ext cx="5751600" cy="41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Kształtowanie zabudowy: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pierzejowa od strony wschodniej;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 od strony zachodniej;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Punkty usługowe zlokalizowane w parterach budynków;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Ogólnodostępne przestrzenie pomiędzy budynkami tworzące wnętrza urbanistyczne;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Pozostawienie poprzecznych otwarć widokowych w głąb zabudowy; 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Wprowadzenie poprzecznych ciągów pieszych lub pieszo-rowerowych prowadzących w głąb zabudowy;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Bez parkingów i dróg serwisowych od ulicy.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Połączenia poprzeczne: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Wprowadzenie nowych przejść dla pieszych i przejazdów rowerowych zgodnie z rysunkiem;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Połączenie drogowe ulic Śląskiej bądź Lęborskiej z aleją Grunwaldzką;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Połączenie drogowe ulic Puckiej bądź Jana Solikowskiego z aleją Grunwaldzką; 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Stworzenie nowych połączeń terenów rekreacyjnych zgodnie z rysunkiem;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Poprawa istniejących połączeń między ulicą Wita Stwosza na odcinku oliwskim i aleją Wojska Polskiego a planowaną ekostradą w śladzie Drogi Czerwonej.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-22860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f6a8708e1_0_216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5" name="Google Shape;125;g29f6a8708e1_0_216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9f6a8708e1_0_216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g29f6a8708e1_0_216"/>
          <p:cNvPicPr preferRelativeResize="0"/>
          <p:nvPr/>
        </p:nvPicPr>
        <p:blipFill rotWithShape="1">
          <a:blip r:embed="rId4">
            <a:alphaModFix/>
          </a:blip>
          <a:srcRect l="169" r="179"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9f6a8708e1_0_216"/>
          <p:cNvSpPr txBox="1">
            <a:spLocks noGrp="1"/>
          </p:cNvSpPr>
          <p:nvPr>
            <p:ph type="title"/>
          </p:nvPr>
        </p:nvSpPr>
        <p:spPr>
          <a:xfrm>
            <a:off x="477154" y="4306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NOWA OLIWA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" name="Google Shape;129;g29f6a8708e1_0_216"/>
          <p:cNvSpPr txBox="1"/>
          <p:nvPr/>
        </p:nvSpPr>
        <p:spPr>
          <a:xfrm>
            <a:off x="256725" y="785425"/>
            <a:ext cx="5751600" cy="3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Przestrzenie publiczne: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Wytworzenie reprezentacyjnej przestrzeni publicznej przed halą Olivią z dużą ilością zieleni; 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Wytworzenie reprezentacyjnej przestrzeni publicznej z dużą ilością zieleni przed Biblioteką Główną Uniwersytetu Gdańskiego;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Udostępnienie terenów UG do użytku publicznego;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Zapewnienie wysokiej jakości przestrzeni dla nowopowstających połączeń poprzecznych pod torami;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Ekostrada w śladzie Drogi Czerwonej.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Zieleń: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Przeznaczenie ogródków działkowych na utworzenie na tym obszarze centralnego parku rekreacyjnego dla dzielnicy;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Wykorzystanie części terenów ogródków działkowych na usługi społeczne (przedszkole, szkoła).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Rozwiązania uzupełniające: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Utworzenie wewnętrznej alei pieszej na terenie UG;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Założenie ogólnodostępnych sadów miejskich na terenie ogródków działkowych.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f6a8708e1_0_131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5" name="Google Shape;135;g29f6a8708e1_0_131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29f6a8708e1_0_131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29f6a8708e1_0_131"/>
          <p:cNvPicPr preferRelativeResize="0"/>
          <p:nvPr/>
        </p:nvPicPr>
        <p:blipFill rotWithShape="1">
          <a:blip r:embed="rId4">
            <a:alphaModFix/>
          </a:blip>
          <a:srcRect l="69" r="69"/>
          <a:stretch/>
        </p:blipFill>
        <p:spPr>
          <a:xfrm>
            <a:off x="6362918" y="-4"/>
            <a:ext cx="485215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29f6a8708e1_0_131"/>
          <p:cNvSpPr txBox="1">
            <a:spLocks noGrp="1"/>
          </p:cNvSpPr>
          <p:nvPr>
            <p:ph type="title"/>
          </p:nvPr>
        </p:nvSpPr>
        <p:spPr>
          <a:xfrm>
            <a:off x="378631" y="407213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  <a:sym typeface="Open Sans"/>
              </a:rPr>
              <a:t>NOWA OLIWA</a:t>
            </a:r>
            <a:endParaRPr sz="16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139;g29f6a8708e1_0_131"/>
          <p:cNvSpPr txBox="1"/>
          <p:nvPr/>
        </p:nvSpPr>
        <p:spPr>
          <a:xfrm>
            <a:off x="256725" y="785425"/>
            <a:ext cx="5751600" cy="5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Dawny Bałtyk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wolnostojąca wzdłuż linii zabudowy do wysokości 30 m, wielofunkcyjna (mieszkaniowo-usługowa) o charakterze miejskim.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społeczne (przedszkole, żłobek).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Bimet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pierzejowa o zróżnicowanej wysokości – od 30 do 55 m, wielofunkcyjna (mieszkaniowo-usługowa).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usługi specjalistyczne).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Centrum Olivia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komplementarna wobec budynku hali Olivii o funkcji usługowej i sportowej, z wyraźnie zarysowanym placem miejskim, z zielenią po obu stronach alei Grunwaldzkiej oraz dominantą wysokościową naprzeciw gmachu hali Olivii.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ponadpodstawowe (sport, handel specjalistyczny), usługi metropolitalne (hala widowiskowa, centrum kongresowe).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Miasteczko akademickie na terenie Uniwersytetu Gdańskiego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wolnostojąca wzdłuż linii zabudowy do wysokości 30 m z wnętrzami urbanistycznymi oraz otwarciami widokowymi w głąb obszaru, wielofunkcyjna (mieszkaniowo-usługowa), z placem miejskim naprzeciwko Biblioteki Głównej UG.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(edukacja, sklepy specjalistyczne, inkubatory przedsiębiorczości, kultura i sztuka, zamieszkanie zbiorowe).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f6a8708e1_2_9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5" name="Google Shape;145;g29f6a8708e1_2_9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29f6a8708e1_2_9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g29f6a8708e1_2_9"/>
          <p:cNvPicPr preferRelativeResize="0"/>
          <p:nvPr/>
        </p:nvPicPr>
        <p:blipFill rotWithShape="1">
          <a:blip r:embed="rId4">
            <a:alphaModFix/>
          </a:blip>
          <a:srcRect l="69" r="69"/>
          <a:stretch/>
        </p:blipFill>
        <p:spPr>
          <a:xfrm>
            <a:off x="6362918" y="-4"/>
            <a:ext cx="485215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29f6a8708e1_2_9"/>
          <p:cNvSpPr txBox="1">
            <a:spLocks noGrp="1"/>
          </p:cNvSpPr>
          <p:nvPr>
            <p:ph type="title"/>
          </p:nvPr>
        </p:nvSpPr>
        <p:spPr>
          <a:xfrm>
            <a:off x="378631" y="407213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NOWA OLIWA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g29f6a8708e1_2_9"/>
          <p:cNvSpPr txBox="1"/>
          <p:nvPr/>
        </p:nvSpPr>
        <p:spPr>
          <a:xfrm>
            <a:off x="256725" y="785425"/>
            <a:ext cx="5751600" cy="52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Leroy Merlin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pierzejowa o zróżnicowanej wysokość – do 55 m, wielofunkcyjna (mieszkaniowo-usługowa), z usługami w parterach.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Pomorska Kolej Metropolitalna – Strzyża (Nowa Abrahama)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wolnostojąca wzdłuż linii zabudowy do wysokości 55 m, usługowa z dopuszczeniem zamieszkania zbiorowego (zabudowa mieszkaniowa wykluczona). Utworzenie połączenia pieszo-rowerowego pomiędzy przystankiem PKM Strzyża a aleją Grunwaldzką.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Otoczenie Alfa Centrum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pierzejowa do 30 m o zróżnicowanej wysokości, wielofunkcyjna (mieszkaniowo-usługowa).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handlu.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Otoczenie Centrum Techniki Okrętowej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rozproszona mieszkaniowa do wysokości 30 m od strony zachodniej i do 55 m od strony wschodniej, z zachowaniem sieci połączeń pieszych i rowerowych zgodnie z rysunkiem.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społeczne (żłobek, przedszkole, szkoła podstawowa).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f6a8708e1_0_163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5" name="Google Shape;155;g29f6a8708e1_0_163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9f6a8708e1_0_163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g29f6a8708e1_0_1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29f6a8708e1_0_163"/>
          <p:cNvSpPr txBox="1">
            <a:spLocks noGrp="1"/>
          </p:cNvSpPr>
          <p:nvPr>
            <p:ph type="title"/>
          </p:nvPr>
        </p:nvSpPr>
        <p:spPr>
          <a:xfrm>
            <a:off x="420779" y="44003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STRZYŻA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g29f6a8708e1_0_163"/>
          <p:cNvSpPr txBox="1"/>
          <p:nvPr/>
        </p:nvSpPr>
        <p:spPr>
          <a:xfrm>
            <a:off x="256725" y="785425"/>
            <a:ext cx="5751600" cy="5852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algn="just" rtl="0">
              <a:spcBef>
                <a:spcPts val="6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Kształtowanie zabudowy: 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Zróżnicowana zabudowa (patrz rozwiązania szczegółowe);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Punkty usługowe zlokalizowane w parterach budynków;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Ogólnodostępne przestrzenie pomiędzy budynkami tworzące wnętrza urbanistyczne;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Pozostawienie poprzecznych otwarć widokowych w głąb zabudowy;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Wprowadzenie poprzecznych ciągów pieszych lub pieszo-rowerowych prowadzących w głąb zabudowy;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Bez parkingów i dróg serwisowych od ulicy;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Zieleń ogólnodostępna między budynkami.</a:t>
            </a: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Połączenia poprzeczne: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Wprowadzenie nowych przejść dla pieszych i przejazdów rowerowych zgodnie z rysunkiem;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Połączenie prawo- i lewoskrętem ulicy Szymanowskiego z aleją Grunwaldzką;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Połączenie dróg rowerowych z planowaną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ekostradą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 śladzie Drogi Czerwonej wraz z kładką przy ulicy Żołnierzy Wyklętych;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Budowa dwóch kładek bądź tuneli pieszo-rowerowych przez tory zgodnie z rysunkiem.</a:t>
            </a: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Przestrzenie publiczne: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Wytworzenie reprezentacyjnej przestrzeni publicznej na przedłużeniu ulicy Chopina z dużą ilością zieleni;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Zapewnienie wysokiej jakości przestrzeni dla nowo powstających połączeń poprzecznych przez tory (tunel bądź kładka nad torami).</a:t>
            </a:r>
          </a:p>
          <a:p>
            <a:pPr marL="0" lvl="0" algn="just" rtl="0">
              <a:spcBef>
                <a:spcPts val="0"/>
              </a:spcBef>
              <a:spcAft>
                <a:spcPts val="200"/>
              </a:spcAft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Zieleń: 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Zgodnie z ogólnymi wytycznymi dla PAG.</a:t>
            </a: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Rozwiązania uzupełniające: 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Rozpatrzenie możliwości przesunięcia wiaduktu kolejowego na Zaspie.</a:t>
            </a: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f6a8708e1_0_171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5" name="Google Shape;165;g29f6a8708e1_0_171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29f6a8708e1_0_171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g29f6a8708e1_0_171"/>
          <p:cNvPicPr preferRelativeResize="0"/>
          <p:nvPr/>
        </p:nvPicPr>
        <p:blipFill rotWithShape="1">
          <a:blip r:embed="rId4">
            <a:alphaModFix/>
          </a:blip>
          <a:srcRect t="69" b="69"/>
          <a:stretch/>
        </p:blipFill>
        <p:spPr>
          <a:xfrm>
            <a:off x="6362918" y="-4"/>
            <a:ext cx="485216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29f6a8708e1_0_171"/>
          <p:cNvSpPr txBox="1">
            <a:spLocks noGrp="1"/>
          </p:cNvSpPr>
          <p:nvPr>
            <p:ph type="title"/>
          </p:nvPr>
        </p:nvSpPr>
        <p:spPr>
          <a:xfrm>
            <a:off x="401979" y="430659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STRZYŻA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g29f6a8708e1_0_171"/>
          <p:cNvSpPr txBox="1"/>
          <p:nvPr/>
        </p:nvSpPr>
        <p:spPr>
          <a:xfrm>
            <a:off x="256725" y="785425"/>
            <a:ext cx="5751600" cy="41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Pasmo zabudowy Strzyża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wolnostojąca wzdłuż linii zabudowy do wysokości 30 m na fragmencie odcinka (zgodnie z rysunkiem), do wysokości 55 m w głębi obszaru z dopuszczeniem dominant wysokościowych, wielofunkcyjna (mieszkaniowo-usługowa), z wyraźnie zarysowanym placem miejskim i obecną na nim zielenią na przedłużeniu ulicy Chopina.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specjalistyczne, kultura i sztuka, basen).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Skwer Piłsudskiego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Poprawa jakości zagospodarowania skweru wraz z wprowadzeniem zabudowy do wysokości 15 m, wielofunkcyjnej (mieszkaniowo-usługowej) i domykającej skwer od strony południowo-wschodniej.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gastronomia.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Brama do Wrzeszcza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wolnostojąca wzdłuż linii zabudowy do wysokości 30 m od strony ulicy, z dominantami wysokościowymi, wielofunkcyjna (mieszkaniowo-usługowa).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brak.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f6a8708e1_0_123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5" name="Google Shape;175;g29f6a8708e1_0_123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9f6a8708e1_0_123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g29f6a8708e1_0_123"/>
          <p:cNvPicPr preferRelativeResize="0"/>
          <p:nvPr/>
        </p:nvPicPr>
        <p:blipFill rotWithShape="1">
          <a:blip r:embed="rId4">
            <a:alphaModFix/>
          </a:blip>
          <a:srcRect t="29" b="39"/>
          <a:stretch/>
        </p:blipFill>
        <p:spPr>
          <a:xfrm>
            <a:off x="6362918" y="-4"/>
            <a:ext cx="485215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9f6a8708e1_0_123"/>
          <p:cNvSpPr txBox="1">
            <a:spLocks noGrp="1"/>
          </p:cNvSpPr>
          <p:nvPr>
            <p:ph type="title"/>
          </p:nvPr>
        </p:nvSpPr>
        <p:spPr>
          <a:xfrm>
            <a:off x="420779" y="4212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WRZESZCZ CENTRUM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g29f6a8708e1_0_123"/>
          <p:cNvSpPr txBox="1"/>
          <p:nvPr/>
        </p:nvSpPr>
        <p:spPr>
          <a:xfrm>
            <a:off x="256725" y="785425"/>
            <a:ext cx="5751600" cy="5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Kształtowanie zabudowy: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pierzejowa;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Punkty usługowe zlokalizowane w parterach budynków;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Utrzymanie istniejącego śródmiejskiego charakteru zabudowy;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Ogólnodostępne przestrzenie pomiędzy budynkami tworzące wnętrza urbanistyczne;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Bez dróg serwisowych i dopuszczenie parkowania równoległego przy ulicy;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Sprzeciw wobec parkowania samochodów na chodniku.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Połączenia poprzeczne: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Utworzenie ciągu pieszo-rowerowego wzdłuż potoku Strzyża wraz z odkryciem koryta potoku;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Usprawnienie funkcjonowania tunelu łączącego ulicę Waryńskiego poprzez wprowadzenie udogodnień dla osób korzystających z wózków bądź rowerów;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Utworzenie przejścia dla pieszych i rowerzystów na przedłużeniu ulicy Sobótki;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Wprowadzenie przejścia dla pieszych i rowerzystów na przedłużeniu ulicy Uphagena.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Przestrzenie publiczne: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Zorganizowanie reprezentacyjnej przestrzeni publicznej na placu Czerwonych Gitar, ze szczególnym uwzględnieniem roli ciągu komunikacyjnego łączącego dworzec PKP z ulicą Batorego;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Wytworzenie reprezentacyjnej przestrzeni publicznej wokół Starego Rynku Wrzeszcz;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Traktowanie przestrzeni publicznej wokół Manhattanu jako jednego placu miejskiego;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Regeneracja skweru przy pomniku Anny Walentynowicz.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f6a8708e1_2_18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5" name="Google Shape;185;g29f6a8708e1_2_18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29f6a8708e1_2_18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29f6a8708e1_2_18"/>
          <p:cNvPicPr preferRelativeResize="0"/>
          <p:nvPr/>
        </p:nvPicPr>
        <p:blipFill rotWithShape="1">
          <a:blip r:embed="rId4">
            <a:alphaModFix/>
          </a:blip>
          <a:srcRect t="29" b="39"/>
          <a:stretch/>
        </p:blipFill>
        <p:spPr>
          <a:xfrm>
            <a:off x="6362918" y="-4"/>
            <a:ext cx="485215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9f6a8708e1_2_18"/>
          <p:cNvSpPr txBox="1">
            <a:spLocks noGrp="1"/>
          </p:cNvSpPr>
          <p:nvPr>
            <p:ph type="title"/>
          </p:nvPr>
        </p:nvSpPr>
        <p:spPr>
          <a:xfrm>
            <a:off x="420779" y="4212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WRZESZCZ CENTRUM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g29f6a8708e1_2_18"/>
          <p:cNvSpPr txBox="1"/>
          <p:nvPr/>
        </p:nvSpPr>
        <p:spPr>
          <a:xfrm>
            <a:off x="256725" y="785425"/>
            <a:ext cx="5751600" cy="25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Zieleń: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Zazielenienie pasów przed budynkami;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Zwężenie pasów jezdni oraz wprowadzenie zieleni na obszarze odzyskanych w ten sposób pasów drogowych;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 linearne wzdłuż alei Grunwaldzkiej;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Zaznaczenie / stworzenie nowych wejść do Parku Jaśkowej Doliny.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Rozwiązania uzupełniające: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Uznanie budynku Manhattanu jako ikony swoich czasów i pozostawienie w stanie obecnym wraz z budową placu miejskiego w jego otoczeniu i wprowadzeniem funkcji dodatkowych w parterze.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f6a8708e1_0_115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5" name="Google Shape;195;g29f6a8708e1_0_115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29f6a8708e1_0_115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g29f6a8708e1_0_115"/>
          <p:cNvPicPr preferRelativeResize="0"/>
          <p:nvPr/>
        </p:nvPicPr>
        <p:blipFill rotWithShape="1">
          <a:blip r:embed="rId4">
            <a:alphaModFix/>
          </a:blip>
          <a:srcRect t="69" b="69"/>
          <a:stretch/>
        </p:blipFill>
        <p:spPr>
          <a:xfrm>
            <a:off x="6362918" y="-4"/>
            <a:ext cx="485215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29f6a8708e1_0_115"/>
          <p:cNvSpPr txBox="1">
            <a:spLocks noGrp="1"/>
          </p:cNvSpPr>
          <p:nvPr>
            <p:ph type="title"/>
          </p:nvPr>
        </p:nvSpPr>
        <p:spPr>
          <a:xfrm>
            <a:off x="430179" y="4024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WRZECZSZ CENTRUM 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g29f6a8708e1_0_115"/>
          <p:cNvSpPr txBox="1"/>
          <p:nvPr/>
        </p:nvSpPr>
        <p:spPr>
          <a:xfrm>
            <a:off x="256725" y="785425"/>
            <a:ext cx="5751600" cy="477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Rejon wysepki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Proponowane warianty zabudowy: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respektująca sąsiedztwo historycznych budynków,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Rozpatrzenie możliwości całkowitego wyburzenia historycznej zabudowy i wytworzenia nowego centrum dzielnicy.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specjalistyczne).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Ciąg przestrzeni publicznych przy ulicach Klonowej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Dmowskiego i P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rtyzantów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Wytworzenie reprezentacyjnego ciągu przestrzeni publicznych w formie zamkniętego pierścienia placów i ulic o charakterze reprezentacyjnym.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Rejon Manhattanu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wielofunkcyjna (mieszkaniowo-usługowa) z reprezentacyjną przestrzenią publiczną od strony alei Grunwaldzkiej. Proponowane warianty wysokościowe: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Zachowanie istniejącej zabudowy bez wprowadzania nowych elementów wysokościowych;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Dopuszczenie dominanty wysokościowej korespondującej z istniejącym budynkiem Dolarowca, to znaczy nieprzekraczającej wysokości 55 m;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Wprowadzenie strefy budynków o równej wysokości (55 m) w całej strefie.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specjalistyczne, kultura i sztuka), usługi społeczne (pozostawienie istniejących oraz wprowadzenie nowych).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Aft>
                <a:spcPts val="200"/>
              </a:spcAft>
              <a:buNone/>
            </a:pP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f6a8708e1_0_139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" name="Google Shape;205;g29f6a8708e1_0_139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9f6a8708e1_0_139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g29f6a8708e1_0_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9f6a8708e1_0_139"/>
          <p:cNvSpPr txBox="1">
            <a:spLocks noGrp="1"/>
          </p:cNvSpPr>
          <p:nvPr>
            <p:ph type="title"/>
          </p:nvPr>
        </p:nvSpPr>
        <p:spPr>
          <a:xfrm>
            <a:off x="430179" y="4024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WRZECZSZ CENTRUM 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g29f6a8708e1_0_139"/>
          <p:cNvSpPr txBox="1"/>
          <p:nvPr/>
        </p:nvSpPr>
        <p:spPr>
          <a:xfrm>
            <a:off x="256725" y="785425"/>
            <a:ext cx="5751600" cy="477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Rejon wysepki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Proponowane warianty zabudowy: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respektująca sąsiedztwo historycznych budynków,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Rozpatrzenie możliwości całkowitego wyburzenia historycznej zabudowy i wytworzenia nowego centrum dzielnicy.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specjalistyczne).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Ciąg przestrzeni publicznych przy ulicach Klonowej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Dmowskiego i P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rtyzantów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Wytworzenie reprezentacyjnego ciągu przestrzeni publicznych w formie zamkniętego pierścienia placów i ulic o charakterze reprezentacyjnym.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Rejon Manhattanu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wielofunkcyjna (mieszkaniowo-usługowa) z reprezentacyjną przestrzenią publiczną od strony alei Grunwaldzkiej. Proponowane warianty wysokościowe: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Zachowanie istniejącej zabudowy bez wprowadzania nowych elementów wysokościowych;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spcAft>
                <a:spcPts val="200"/>
              </a:spcAft>
              <a:buSzPts val="1200"/>
              <a:buFont typeface="Calibri"/>
              <a:buAutoNum type="arabicPeriod"/>
            </a:pPr>
            <a:r>
              <a:rPr lang="pl-PL" sz="1200" dirty="0">
                <a:latin typeface="Calibri"/>
                <a:ea typeface="Calibri"/>
                <a:cs typeface="Calibri"/>
                <a:sym typeface="Calibri"/>
              </a:rPr>
              <a:t>Dopuszczenie dominanty wysokościowej korespondującej z istniejącym budynkiem Dolarowca, to znaczy nieprzekraczającej wysokości 55 m;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Wprowadzenie strefy budynków o równej wysokości (55 m) w całej strefie.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specjalistyczne, kultura i sztuka), usługi społeczne (pozostawienie istniejących oraz wprowadzenie nowych).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spcAft>
                <a:spcPts val="200"/>
              </a:spcAft>
              <a:buNone/>
            </a:pP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6a8708e1_0_147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5" name="Google Shape;215;g29f6a8708e1_0_147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29f6a8708e1_0_147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29f6a8708e1_0_1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29f6a8708e1_0_147"/>
          <p:cNvSpPr txBox="1">
            <a:spLocks noGrp="1"/>
          </p:cNvSpPr>
          <p:nvPr>
            <p:ph type="title"/>
          </p:nvPr>
        </p:nvSpPr>
        <p:spPr>
          <a:xfrm>
            <a:off x="430179" y="4024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WRZECZSZ CENTRUM 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g29f6a8708e1_0_147"/>
          <p:cNvSpPr txBox="1"/>
          <p:nvPr/>
        </p:nvSpPr>
        <p:spPr>
          <a:xfrm>
            <a:off x="256725" y="785425"/>
            <a:ext cx="5751600" cy="541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Rejon wysepki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Proponowane warianty zabudowy: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respektująca sąsiedztwo historycznych budynków,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Rozpatrzenie możliwości całkowitego wyburzenia historycznej zabudowy i wytworzenia nowego centrum dzielnicy.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specjalistyczne).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Ciąg przestrzeni publicznych przy ulicach Klonowej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Dmowskiego i P</a:t>
            </a:r>
            <a:r>
              <a:rPr lang="pl-PL" sz="1200" b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rtyzantów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Wytworzenie reprezentacyjnego ciągu przestrzeni publicznych w formie zamkniętego pierścienia placów i ulic o charakterze reprezentacyjnym.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Rejon Manhattanu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Zabudowa </a:t>
            </a:r>
            <a:r>
              <a:rPr lang="pl-PL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pierzejowa</a:t>
            </a: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wielofunkcyjna (mieszkaniowo-usługowa) z reprezentacyjną przestrzenią publiczną od strony alei Grunwaldzkiej. Proponowane warianty wysokościowe: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lnSpc>
                <a:spcPct val="115000"/>
              </a:lnSpc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Zachowanie istniejącej zabudowy bez wprowadzania nowych elementów wysokościowych;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lnSpc>
                <a:spcPct val="115000"/>
              </a:lnSpc>
              <a:spcAft>
                <a:spcPts val="200"/>
              </a:spcAft>
              <a:buClr>
                <a:srgbClr val="CCCCCC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Dopuszczenie dominanty wysokościowej korespondującej z istniejącym budynkiem Dolarowca, to znaczy nieprzekraczającej wysokości 55 m;</a:t>
            </a:r>
            <a:endParaRPr sz="1200" dirty="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999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Wprowadzenie strefy budynków o równej wysokości (55 m) w całej strefie.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Szczegółowe wskazania funkcji: usługi podstawowe, usługi ponadpodstawowe (handel, sklepy i usługi specjalistyczne, kultura i sztuka), usługi społeczne (pozostawienie istniejących oraz wprowadzenie nowych).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algn="just" rtl="0">
              <a:lnSpc>
                <a:spcPct val="115000"/>
              </a:lnSpc>
              <a:spcAft>
                <a:spcPts val="200"/>
              </a:spcAft>
              <a:buNone/>
            </a:pPr>
            <a:endParaRPr sz="11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9f6a8708e1_0_155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5" name="Google Shape;225;g29f6a8708e1_0_155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29f6a8708e1_0_155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g29f6a8708e1_0_1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29f6a8708e1_0_155"/>
          <p:cNvSpPr txBox="1">
            <a:spLocks noGrp="1"/>
          </p:cNvSpPr>
          <p:nvPr>
            <p:ph type="title"/>
          </p:nvPr>
        </p:nvSpPr>
        <p:spPr>
          <a:xfrm>
            <a:off x="430179" y="4024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DZIELNICA WIEDZY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g29f6a8708e1_0_155"/>
          <p:cNvSpPr txBox="1"/>
          <p:nvPr/>
        </p:nvSpPr>
        <p:spPr>
          <a:xfrm>
            <a:off x="256725" y="785425"/>
            <a:ext cx="5751600" cy="6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Kształtowanie zabudowy: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o zróżnicowanym charakterze;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Punkty usługowe zlokalizowane w parterach budynków;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Stworzenie nowego centrum dzielnicy o charakterze metropolitalnym;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Kształtowanie zabudowy zintegrowanej z przestrzeniami publicznymi;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Bez dróg serwisowych.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Połączenia poprzeczne: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Wykształcenie ciągu pieszo-rowerowego przecinającego przystanek SKM Politechnika oraz węzeł komunikacyjny w stronę ulicy Marynarki Polskiej;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Wprowadzenie dwóch poprzecznych połączeń pieszo-rowerowych z ulicą Jana z Kolna zgodnie z rysunkiem.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Przestrzenie publiczne: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Wykształcenie reprezentacyjnego ciągu przestrzeni publicznych przy przystanku SKM Politechnika;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Zmiana układu nowego węzła komunikacyjnego umożliwiająca przeprowadzenie linii tramwajowych wewnątrz układu komunikacyjnego, a jezdni dla samochodów po stronach zewnętrznych;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Wykształcenie reprezentacyjnego placu z funkcją węzła komunikacyjnego w miejscu Węzła Kliniczna.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Zieleń: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Rozważenie przeprowadzenie ciągów pieszych wzdłuż terenów zielonych Wielkiej Alei Lipowej.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Rozwiązania uzupełniające: 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Utworzenie dodatkowych dróg rowerowych łączących Drogę Czerwoną, nowy węzeł komunikacyjny oraz park Steffensa z aleją Zwycięstwa;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Propozycja wprowadzenia obiektów gastronomicznych na terenie parku Steffensa;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f6a8708e1_0_179"/>
          <p:cNvSpPr txBox="1"/>
          <p:nvPr/>
        </p:nvSpPr>
        <p:spPr>
          <a:xfrm>
            <a:off x="7583246" y="1266737"/>
            <a:ext cx="43590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" name="Google Shape;235;g29f6a8708e1_0_179"/>
          <p:cNvPicPr preferRelativeResize="0"/>
          <p:nvPr/>
        </p:nvPicPr>
        <p:blipFill rotWithShape="1">
          <a:blip r:embed="rId3">
            <a:alphaModFix/>
          </a:blip>
          <a:srcRect l="92026"/>
          <a:stretch/>
        </p:blipFill>
        <p:spPr>
          <a:xfrm>
            <a:off x="11215077" y="0"/>
            <a:ext cx="9712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29f6a8708e1_0_179"/>
          <p:cNvSpPr/>
          <p:nvPr/>
        </p:nvSpPr>
        <p:spPr>
          <a:xfrm>
            <a:off x="5810250" y="1588786"/>
            <a:ext cx="1162200" cy="783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g29f6a8708e1_0_1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918" y="-4"/>
            <a:ext cx="485215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29f6a8708e1_0_179"/>
          <p:cNvSpPr txBox="1">
            <a:spLocks noGrp="1"/>
          </p:cNvSpPr>
          <p:nvPr>
            <p:ph type="title"/>
          </p:nvPr>
        </p:nvSpPr>
        <p:spPr>
          <a:xfrm>
            <a:off x="430179" y="402484"/>
            <a:ext cx="71061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Open Sans"/>
              <a:buNone/>
            </a:pPr>
            <a:r>
              <a:rPr lang="pl-PL" sz="1600" b="1">
                <a:latin typeface="Open Sans"/>
                <a:ea typeface="Open Sans"/>
                <a:cs typeface="Open Sans"/>
                <a:sym typeface="Open Sans"/>
              </a:rPr>
              <a:t>DZIELNICA WIEDZY</a:t>
            </a:r>
            <a:endParaRPr sz="16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9" name="Google Shape;239;g29f6a8708e1_0_179"/>
          <p:cNvSpPr txBox="1"/>
          <p:nvPr/>
        </p:nvSpPr>
        <p:spPr>
          <a:xfrm>
            <a:off x="256725" y="785425"/>
            <a:ext cx="5751600" cy="50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Strefa wejścia na przystanek SKM Politechnika od strony Opery Bałtyckiej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wolnostojąca wzdłuż linii zabudowy do wysokości 15 m z poszanowaniem kontekstu zabudowy, wielofunkcyjna (mieszkaniowo-usługowa). Wytworzenie reprezentacyjnego ciągu pieszo-rowerowego w stronę przystanku SKM Politechnika.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usługi ponadpodstawowe (usługi i sklepy specjalistyczne, przestrzenie pracy wspólnej), usługi metropolitalne (branża kreatywna, nauka).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Strefa wejścia na przystanek SKM Politechnika od strony Węzła Kliniczna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pierzejowa do wysokości 30 m, wielofunkcyjna (mieszkaniowo-usługowa), usytuowana w sposób umożliwiający powstanie wewnętrznego placu miejskiego; dopuszczenie dominanty wysokościowej (do 90 m) bądź o wyróżniającej się bryle. Zauważono możliwość, by obszar ten stał się przedmiotem konkursu architektonicznego.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usługi ponadpodstawowe (usługi i sklepy specjalistyczne, przestrzenie pracy wspólnej), usługi metropolitalne (branża kreatywna, nauka, centrum kongresowe, centrum nauki).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3. Zabudowa towarzysząca przy ulicy Okrąg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Zabudowa pierzejowa o zróżnicowanej wysokości: do wysokości 30 m od strony ulicy Marynarki Polskiej oraz do wysokości 15 m w głębi zabudowy; wielofunkcyjna (mieszkaniowo-usługowa).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Szczegółowe wskazania funkcji: usługi podstawowe, usługi ponadpodstawowe (usługi i sklepy specjalistyczne, przestrzenie pracy wspólnej).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3024</Words>
  <Application>Microsoft Office PowerPoint</Application>
  <PresentationFormat>Widescreen</PresentationFormat>
  <Paragraphs>295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Open Sans bold</vt:lpstr>
      <vt:lpstr>Source Sans Pro</vt:lpstr>
      <vt:lpstr>Calibri</vt:lpstr>
      <vt:lpstr>Open Sans</vt:lpstr>
      <vt:lpstr>Arial</vt:lpstr>
      <vt:lpstr>Motyw pakietu Office</vt:lpstr>
      <vt:lpstr>PowerPoint Presentation</vt:lpstr>
      <vt:lpstr>PowerPoint Presentation</vt:lpstr>
      <vt:lpstr>1.01   Aim.</vt:lpstr>
      <vt:lpstr>2.01   Process.</vt:lpstr>
      <vt:lpstr>2.01   Process.</vt:lpstr>
      <vt:lpstr>2.01   Method.</vt:lpstr>
      <vt:lpstr>PowerPoint Presentation</vt:lpstr>
      <vt:lpstr>PowerPoint Presentation</vt:lpstr>
      <vt:lpstr>PowerPoint Presentation</vt:lpstr>
      <vt:lpstr>STARA OLIWA</vt:lpstr>
      <vt:lpstr>STARA OLIWA</vt:lpstr>
      <vt:lpstr>STARA OLIWA</vt:lpstr>
      <vt:lpstr>NOWA OLIWA</vt:lpstr>
      <vt:lpstr>NOWA OLIWA</vt:lpstr>
      <vt:lpstr>NOWA OLIWA</vt:lpstr>
      <vt:lpstr>NOWA OLIWA</vt:lpstr>
      <vt:lpstr>STRZYŻA</vt:lpstr>
      <vt:lpstr>STRZYŻA</vt:lpstr>
      <vt:lpstr>WRZESZCZ CENTRUM</vt:lpstr>
      <vt:lpstr>WRZESZCZ CENTRUM</vt:lpstr>
      <vt:lpstr>WRZECZSZ CENTRUM </vt:lpstr>
      <vt:lpstr>WRZECZSZ CENTRUM </vt:lpstr>
      <vt:lpstr>WRZECZSZ CENTRUM </vt:lpstr>
      <vt:lpstr>DZIELNICA WIEDZY</vt:lpstr>
      <vt:lpstr>DZIELNICA WIEDZY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Tmp Grafik</dc:creator>
  <cp:lastModifiedBy>Iga Perzyna</cp:lastModifiedBy>
  <cp:revision>4</cp:revision>
  <dcterms:created xsi:type="dcterms:W3CDTF">2021-04-30T07:27:12Z</dcterms:created>
  <dcterms:modified xsi:type="dcterms:W3CDTF">2024-10-23T19:13:40Z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0x0101001A67C477041AD54A9973EFBF56F3C2EC</vt:lpwstr>
  </property>
</Properties>
</file>